
<file path=[Content_Types].xml><?xml version="1.0" encoding="utf-8"?>
<Types xmlns="http://schemas.openxmlformats.org/package/2006/content-types">
  <Default Extension="png" ContentType="image/png"/>
  <Default Extension="svg" ContentType="image/svg+xml"/>
  <Default Extension="jpeg" ContentType="image/jpeg"/>
  <Default Extension="mov" ContentType="video/quicktime"/>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2"/>
  </p:notesMasterIdLst>
  <p:sldIdLst>
    <p:sldId id="256" r:id="rId2"/>
    <p:sldId id="278" r:id="rId3"/>
    <p:sldId id="321" r:id="rId4"/>
    <p:sldId id="339" r:id="rId5"/>
    <p:sldId id="310" r:id="rId6"/>
    <p:sldId id="322" r:id="rId7"/>
    <p:sldId id="326" r:id="rId8"/>
    <p:sldId id="313" r:id="rId9"/>
    <p:sldId id="314" r:id="rId10"/>
    <p:sldId id="315" r:id="rId11"/>
    <p:sldId id="343" r:id="rId12"/>
    <p:sldId id="344" r:id="rId13"/>
    <p:sldId id="345" r:id="rId14"/>
    <p:sldId id="346" r:id="rId15"/>
    <p:sldId id="347" r:id="rId16"/>
    <p:sldId id="348" r:id="rId17"/>
    <p:sldId id="335" r:id="rId18"/>
    <p:sldId id="337" r:id="rId19"/>
    <p:sldId id="336"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57" autoAdjust="0"/>
  </p:normalViewPr>
  <p:slideViewPr>
    <p:cSldViewPr snapToGrid="0">
      <p:cViewPr varScale="1">
        <p:scale>
          <a:sx n="110" d="100"/>
          <a:sy n="110" d="100"/>
        </p:scale>
        <p:origin x="576" y="96"/>
      </p:cViewPr>
      <p:guideLst/>
    </p:cSldViewPr>
  </p:slideViewPr>
  <p:outlineViewPr>
    <p:cViewPr>
      <p:scale>
        <a:sx n="33" d="100"/>
        <a:sy n="33" d="100"/>
      </p:scale>
      <p:origin x="0" y="-1188"/>
    </p:cViewPr>
  </p:outlineViewPr>
  <p:notesTextViewPr>
    <p:cViewPr>
      <p:scale>
        <a:sx n="1" d="1"/>
        <a:sy n="1" d="1"/>
      </p:scale>
      <p:origin x="0" y="0"/>
    </p:cViewPr>
  </p:notesTextViewPr>
  <p:notesViewPr>
    <p:cSldViewPr snapToGrid="0">
      <p:cViewPr varScale="1">
        <p:scale>
          <a:sx n="84" d="100"/>
          <a:sy n="84" d="100"/>
        </p:scale>
        <p:origin x="38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6T21:26:16.280"/>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6T21:27:07.696"/>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6T21:27:09.24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E46DA-5FC0-4B0C-8C99-4B1BD8B92279}"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A47849-CC98-4DD5-B3DD-3016D4CCF23A}" type="slidenum">
              <a:rPr lang="en-US" smtClean="0"/>
              <a:t>‹#›</a:t>
            </a:fld>
            <a:endParaRPr lang="en-US"/>
          </a:p>
        </p:txBody>
      </p:sp>
    </p:spTree>
    <p:extLst>
      <p:ext uri="{BB962C8B-B14F-4D97-AF65-F5344CB8AC3E}">
        <p14:creationId xmlns:p14="http://schemas.microsoft.com/office/powerpoint/2010/main" val="964818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A47849-CC98-4DD5-B3DD-3016D4CCF23A}" type="slidenum">
              <a:rPr lang="en-US" smtClean="0"/>
              <a:t>1</a:t>
            </a:fld>
            <a:endParaRPr lang="en-US"/>
          </a:p>
        </p:txBody>
      </p:sp>
    </p:spTree>
    <p:extLst>
      <p:ext uri="{BB962C8B-B14F-4D97-AF65-F5344CB8AC3E}">
        <p14:creationId xmlns:p14="http://schemas.microsoft.com/office/powerpoint/2010/main" val="101216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A47849-CC98-4DD5-B3DD-3016D4CCF23A}" type="slidenum">
              <a:rPr lang="en-US" smtClean="0"/>
              <a:t>2</a:t>
            </a:fld>
            <a:endParaRPr lang="en-US"/>
          </a:p>
        </p:txBody>
      </p:sp>
    </p:spTree>
    <p:extLst>
      <p:ext uri="{BB962C8B-B14F-4D97-AF65-F5344CB8AC3E}">
        <p14:creationId xmlns:p14="http://schemas.microsoft.com/office/powerpoint/2010/main" val="406427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 &amp; Shaw’s paper also goes into how, from their information, you can derive droplet size retrieval from liquid clouds. I’m afraid I was unable to look into this part of the paper further however due to time constraints and will hopefully be able to include more thorough knowledge on this in the future.</a:t>
            </a:r>
          </a:p>
        </p:txBody>
      </p:sp>
      <p:sp>
        <p:nvSpPr>
          <p:cNvPr id="4" name="Slide Number Placeholder 3"/>
          <p:cNvSpPr>
            <a:spLocks noGrp="1"/>
          </p:cNvSpPr>
          <p:nvPr>
            <p:ph type="sldNum" sz="quarter" idx="5"/>
          </p:nvPr>
        </p:nvSpPr>
        <p:spPr/>
        <p:txBody>
          <a:bodyPr/>
          <a:lstStyle/>
          <a:p>
            <a:fld id="{8FA47849-CC98-4DD5-B3DD-3016D4CCF23A}" type="slidenum">
              <a:rPr lang="en-US" smtClean="0"/>
              <a:t>20</a:t>
            </a:fld>
            <a:endParaRPr lang="en-US"/>
          </a:p>
        </p:txBody>
      </p:sp>
    </p:spTree>
    <p:extLst>
      <p:ext uri="{BB962C8B-B14F-4D97-AF65-F5344CB8AC3E}">
        <p14:creationId xmlns:p14="http://schemas.microsoft.com/office/powerpoint/2010/main" val="1381932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0918EFE-5EED-4ACD-8965-9C65C6E54397}" type="datetime1">
              <a:rPr lang="en-US" smtClean="0"/>
              <a:t>1/25/2021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AA2C38-B64E-40AB-BF5E-A880587B9B0A}" type="datetime1">
              <a:rPr lang="en-US" smtClean="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A6BE52-B2BC-46DC-9BC8-60753F9A19F8}"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99D4293-4F39-4DAB-9E43-4B0321D73466}"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113AF2-E113-426F-86CC-236DB68E27C8}"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C325D2D-D627-4841-AC2C-E75E357C3B9E}" type="datetime1">
              <a:rPr lang="en-US" smtClean="0"/>
              <a:t>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76AC453-192F-49E7-92C0-097FD9102B9E}" type="datetime1">
              <a:rPr lang="en-US" smtClean="0"/>
              <a:t>1/25/2021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3CE9737-B45B-42EF-8101-E09C33037695}"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C632659-0AD3-44DA-BCA3-FC09AFC7AE0B}"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352F28-6F24-496F-97FE-B2770E04263C}"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B6F155-9B28-4288-824E-235296768296}"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1B06A3-2850-4338-9DCB-68079B86BAB9}" type="datetime1">
              <a:rPr lang="en-US" smtClean="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9A0CEF-98B5-4F6B-9BF7-037A8553DBB3}" type="datetime1">
              <a:rPr lang="en-US" smtClean="0"/>
              <a:t>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B4CE23-9A7C-420C-A232-A1F573275593}" type="datetime1">
              <a:rPr lang="en-US" smtClean="0"/>
              <a:t>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758205-ADE6-4952-80D9-276AAFBB64A2}" type="datetime1">
              <a:rPr lang="en-US" smtClean="0"/>
              <a:t>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DA1436-3963-4EF6-B495-3526ABC9790B}" type="datetime1">
              <a:rPr lang="en-US" smtClean="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D73B13-2EEA-4F81-9B2D-664C0AE43092}" type="datetime1">
              <a:rPr lang="en-US" smtClean="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55DD631-5CE4-454A-BCEF-BD8127230603}" type="datetime1">
              <a:rPr lang="en-US" smtClean="0"/>
              <a:t>1/25/2021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7" Type="http://schemas.openxmlformats.org/officeDocument/2006/relationships/image" Target="../media/image3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0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7"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00.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customXml" Target="../ink/ink1.xml"/><Relationship Id="rId18" Type="http://schemas.openxmlformats.org/officeDocument/2006/relationships/image" Target="../media/image180.png"/><Relationship Id="rId26" Type="http://schemas.openxmlformats.org/officeDocument/2006/relationships/image" Target="../media/image18.svg"/><Relationship Id="rId3" Type="http://schemas.openxmlformats.org/officeDocument/2006/relationships/image" Target="../media/image4.png"/><Relationship Id="rId21" Type="http://schemas.openxmlformats.org/officeDocument/2006/relationships/image" Target="../media/image13.png"/><Relationship Id="rId7" Type="http://schemas.openxmlformats.org/officeDocument/2006/relationships/image" Target="../media/image7.png"/><Relationship Id="rId12" Type="http://schemas.openxmlformats.org/officeDocument/2006/relationships/image" Target="../media/image12.svg"/><Relationship Id="rId25" Type="http://schemas.openxmlformats.org/officeDocument/2006/relationships/image" Target="../media/image17.png"/><Relationship Id="rId2" Type="http://schemas.microsoft.com/office/2017/06/relationships/model3d" Target="../media/model3d1.glb"/><Relationship Id="rId20"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image" Target="../media/image16.svg"/><Relationship Id="rId5" Type="http://schemas.openxmlformats.org/officeDocument/2006/relationships/image" Target="../media/image5.png"/><Relationship Id="rId23" Type="http://schemas.openxmlformats.org/officeDocument/2006/relationships/image" Target="../media/image15.png"/><Relationship Id="rId10" Type="http://schemas.openxmlformats.org/officeDocument/2006/relationships/image" Target="../media/image10.svg"/><Relationship Id="rId19" Type="http://schemas.openxmlformats.org/officeDocument/2006/relationships/customXml" Target="../ink/ink2.xml"/><Relationship Id="rId4" Type="http://schemas.openxmlformats.org/officeDocument/2006/relationships/image" Target="../media/image4.png"/><Relationship Id="rId9" Type="http://schemas.openxmlformats.org/officeDocument/2006/relationships/image" Target="../media/image9.png"/><Relationship Id="rId22"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9" name="Rectangle 8">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4BD58BDD-FCA7-4821-861D-FCD92404F11E}"/>
              </a:ext>
            </a:extLst>
          </p:cNvPr>
          <p:cNvSpPr>
            <a:spLocks noGrp="1"/>
          </p:cNvSpPr>
          <p:nvPr>
            <p:ph type="ctrTitle"/>
          </p:nvPr>
        </p:nvSpPr>
        <p:spPr>
          <a:xfrm>
            <a:off x="1683171" y="1169773"/>
            <a:ext cx="8825658" cy="2870161"/>
          </a:xfrm>
        </p:spPr>
        <p:txBody>
          <a:bodyPr anchor="b">
            <a:normAutofit/>
          </a:bodyPr>
          <a:lstStyle/>
          <a:p>
            <a:pPr algn="ctr"/>
            <a:r>
              <a:rPr lang="en-US" dirty="0">
                <a:solidFill>
                  <a:schemeClr val="tx1"/>
                </a:solidFill>
              </a:rPr>
              <a:t>Update </a:t>
            </a:r>
            <a:br>
              <a:rPr lang="en-US" dirty="0">
                <a:solidFill>
                  <a:schemeClr val="tx1"/>
                </a:solidFill>
              </a:rPr>
            </a:br>
            <a:r>
              <a:rPr lang="en-US" dirty="0">
                <a:solidFill>
                  <a:schemeClr val="tx1"/>
                </a:solidFill>
              </a:rPr>
              <a:t>UV Stokes Imaging Polarimeter (ULTRASIP)</a:t>
            </a:r>
          </a:p>
        </p:txBody>
      </p:sp>
      <p:sp>
        <p:nvSpPr>
          <p:cNvPr id="3" name="Subtitle 2">
            <a:extLst>
              <a:ext uri="{FF2B5EF4-FFF2-40B4-BE49-F238E27FC236}">
                <a16:creationId xmlns:a16="http://schemas.microsoft.com/office/drawing/2014/main" id="{C6963822-4D13-4096-B768-BD0FF0EF54D2}"/>
              </a:ext>
            </a:extLst>
          </p:cNvPr>
          <p:cNvSpPr>
            <a:spLocks noGrp="1"/>
          </p:cNvSpPr>
          <p:nvPr>
            <p:ph type="subTitle" idx="1"/>
          </p:nvPr>
        </p:nvSpPr>
        <p:spPr>
          <a:xfrm>
            <a:off x="1683171" y="4293440"/>
            <a:ext cx="8825658" cy="1469795"/>
          </a:xfrm>
        </p:spPr>
        <p:txBody>
          <a:bodyPr>
            <a:normAutofit/>
          </a:bodyPr>
          <a:lstStyle/>
          <a:p>
            <a:pPr algn="ctr">
              <a:lnSpc>
                <a:spcPct val="90000"/>
              </a:lnSpc>
            </a:pPr>
            <a:r>
              <a:rPr lang="en-US" sz="2000" dirty="0"/>
              <a:t>James Heath</a:t>
            </a:r>
          </a:p>
          <a:p>
            <a:pPr algn="ctr">
              <a:lnSpc>
                <a:spcPct val="90000"/>
              </a:lnSpc>
            </a:pPr>
            <a:r>
              <a:rPr lang="en-US" sz="2000" dirty="0"/>
              <a:t>1/28/2021</a:t>
            </a:r>
          </a:p>
          <a:p>
            <a:pPr algn="ctr">
              <a:lnSpc>
                <a:spcPct val="90000"/>
              </a:lnSpc>
            </a:pPr>
            <a:r>
              <a:rPr lang="en-US" sz="2000" dirty="0"/>
              <a:t>NASA Goddard &amp; University of Arizona Polarization lab</a:t>
            </a:r>
          </a:p>
        </p:txBody>
      </p:sp>
      <p:cxnSp>
        <p:nvCxnSpPr>
          <p:cNvPr id="12" name="Straight Connector 11">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57969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6838-ABE2-4F52-806F-5BE262F62149}"/>
              </a:ext>
            </a:extLst>
          </p:cNvPr>
          <p:cNvSpPr>
            <a:spLocks noGrp="1"/>
          </p:cNvSpPr>
          <p:nvPr>
            <p:ph type="title"/>
          </p:nvPr>
        </p:nvSpPr>
        <p:spPr/>
        <p:txBody>
          <a:bodyPr/>
          <a:lstStyle/>
          <a:p>
            <a:r>
              <a:rPr lang="en-US" dirty="0" err="1"/>
              <a:t>DoLP</a:t>
            </a:r>
            <a:r>
              <a:rPr lang="en-US" dirty="0"/>
              <a:t> and </a:t>
            </a:r>
            <a:r>
              <a:rPr lang="en-US" dirty="0" err="1"/>
              <a:t>AoLP</a:t>
            </a:r>
            <a:endParaRPr lang="en-US" dirty="0"/>
          </a:p>
        </p:txBody>
      </p:sp>
      <p:sp>
        <p:nvSpPr>
          <p:cNvPr id="4" name="Slide Number Placeholder 3">
            <a:extLst>
              <a:ext uri="{FF2B5EF4-FFF2-40B4-BE49-F238E27FC236}">
                <a16:creationId xmlns:a16="http://schemas.microsoft.com/office/drawing/2014/main" id="{D921406C-2B85-460B-B163-7690CC87D828}"/>
              </a:ext>
            </a:extLst>
          </p:cNvPr>
          <p:cNvSpPr>
            <a:spLocks noGrp="1"/>
          </p:cNvSpPr>
          <p:nvPr>
            <p:ph type="sldNum" sz="quarter" idx="12"/>
          </p:nvPr>
        </p:nvSpPr>
        <p:spPr/>
        <p:txBody>
          <a:bodyPr/>
          <a:lstStyle/>
          <a:p>
            <a:fld id="{D57F1E4F-1CFF-5643-939E-217C01CDF565}" type="slidenum">
              <a:rPr lang="en-US" smtClean="0"/>
              <a:pPr/>
              <a:t>10</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917C2F-494D-420F-920B-95179CCAFE65}"/>
                  </a:ext>
                </a:extLst>
              </p:cNvPr>
              <p:cNvSpPr txBox="1"/>
              <p:nvPr/>
            </p:nvSpPr>
            <p:spPr>
              <a:xfrm>
                <a:off x="7363631" y="6103055"/>
                <a:ext cx="2329740" cy="6580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𝐴𝑜𝐿𝑃</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𝑎𝑡𝑎𝑛</m:t>
                      </m:r>
                      <m:r>
                        <a:rPr lang="en-US" b="0" i="1" smtClean="0">
                          <a:latin typeface="Cambria Math" panose="02040503050406030204" pitchFamily="18" charset="0"/>
                        </a:rPr>
                        <m:t>2(</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56917C2F-494D-420F-920B-95179CCAFE65}"/>
                  </a:ext>
                </a:extLst>
              </p:cNvPr>
              <p:cNvSpPr txBox="1">
                <a:spLocks noRot="1" noChangeAspect="1" noMove="1" noResize="1" noEditPoints="1" noAdjustHandles="1" noChangeArrowheads="1" noChangeShapeType="1" noTextEdit="1"/>
              </p:cNvSpPr>
              <p:nvPr/>
            </p:nvSpPr>
            <p:spPr>
              <a:xfrm>
                <a:off x="7363631" y="6103055"/>
                <a:ext cx="2329740" cy="6580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5FA6EA-52CA-4975-B2DB-9EA2A4D3CA8F}"/>
                  </a:ext>
                </a:extLst>
              </p:cNvPr>
              <p:cNvSpPr txBox="1"/>
              <p:nvPr/>
            </p:nvSpPr>
            <p:spPr>
              <a:xfrm>
                <a:off x="2542518" y="6103055"/>
                <a:ext cx="2420663"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𝐷𝑜𝐿𝑃</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ra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oMath>
                  </m:oMathPara>
                </a14:m>
                <a:endParaRPr lang="en-US" dirty="0"/>
              </a:p>
            </p:txBody>
          </p:sp>
        </mc:Choice>
        <mc:Fallback xmlns="">
          <p:sp>
            <p:nvSpPr>
              <p:cNvPr id="11" name="TextBox 10">
                <a:extLst>
                  <a:ext uri="{FF2B5EF4-FFF2-40B4-BE49-F238E27FC236}">
                    <a16:creationId xmlns:a16="http://schemas.microsoft.com/office/drawing/2014/main" id="{B45FA6EA-52CA-4975-B2DB-9EA2A4D3CA8F}"/>
                  </a:ext>
                </a:extLst>
              </p:cNvPr>
              <p:cNvSpPr txBox="1">
                <a:spLocks noRot="1" noChangeAspect="1" noMove="1" noResize="1" noEditPoints="1" noAdjustHandles="1" noChangeArrowheads="1" noChangeShapeType="1" noTextEdit="1"/>
              </p:cNvSpPr>
              <p:nvPr/>
            </p:nvSpPr>
            <p:spPr>
              <a:xfrm>
                <a:off x="2542518" y="6103055"/>
                <a:ext cx="2420663" cy="656013"/>
              </a:xfrm>
              <a:prstGeom prst="rect">
                <a:avLst/>
              </a:prstGeom>
              <a:blipFill>
                <a:blip r:embed="rId5"/>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4BFE82E-7FF2-4EED-870B-916948C67203}"/>
              </a:ext>
            </a:extLst>
          </p:cNvPr>
          <p:cNvPicPr>
            <a:picLocks noChangeAspect="1"/>
          </p:cNvPicPr>
          <p:nvPr/>
        </p:nvPicPr>
        <p:blipFill>
          <a:blip r:embed="rId6"/>
          <a:stretch>
            <a:fillRect/>
          </a:stretch>
        </p:blipFill>
        <p:spPr>
          <a:xfrm>
            <a:off x="1476374" y="2468860"/>
            <a:ext cx="4552950" cy="3486150"/>
          </a:xfrm>
          <a:prstGeom prst="rect">
            <a:avLst/>
          </a:prstGeom>
        </p:spPr>
      </p:pic>
      <p:pic>
        <p:nvPicPr>
          <p:cNvPr id="6" name="Picture 5">
            <a:extLst>
              <a:ext uri="{FF2B5EF4-FFF2-40B4-BE49-F238E27FC236}">
                <a16:creationId xmlns:a16="http://schemas.microsoft.com/office/drawing/2014/main" id="{CC0D5747-3C2F-4934-8185-D1273D0E8FE7}"/>
              </a:ext>
            </a:extLst>
          </p:cNvPr>
          <p:cNvPicPr>
            <a:picLocks noChangeAspect="1"/>
          </p:cNvPicPr>
          <p:nvPr/>
        </p:nvPicPr>
        <p:blipFill>
          <a:blip r:embed="rId7"/>
          <a:stretch>
            <a:fillRect/>
          </a:stretch>
        </p:blipFill>
        <p:spPr>
          <a:xfrm>
            <a:off x="6162678" y="2468861"/>
            <a:ext cx="4425813" cy="3486150"/>
          </a:xfrm>
          <a:prstGeom prst="rect">
            <a:avLst/>
          </a:prstGeom>
        </p:spPr>
      </p:pic>
    </p:spTree>
    <p:extLst>
      <p:ext uri="{BB962C8B-B14F-4D97-AF65-F5344CB8AC3E}">
        <p14:creationId xmlns:p14="http://schemas.microsoft.com/office/powerpoint/2010/main" val="1584758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094B5A5-3C15-429B-B654-BF45CCA07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7" name="Freeform 5">
            <a:extLst>
              <a:ext uri="{FF2B5EF4-FFF2-40B4-BE49-F238E27FC236}">
                <a16:creationId xmlns:a16="http://schemas.microsoft.com/office/drawing/2014/main" id="{F7CB6650-0CD5-440C-806C-AD6D484D9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9" name="Freeform: Shape 28">
            <a:extLst>
              <a:ext uri="{FF2B5EF4-FFF2-40B4-BE49-F238E27FC236}">
                <a16:creationId xmlns:a16="http://schemas.microsoft.com/office/drawing/2014/main" id="{A25B54F5-95D0-406D-8C09-236BC11CF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1" name="Freeform 5">
            <a:extLst>
              <a:ext uri="{FF2B5EF4-FFF2-40B4-BE49-F238E27FC236}">
                <a16:creationId xmlns:a16="http://schemas.microsoft.com/office/drawing/2014/main" id="{8ED8709F-C7C0-4C34-A7CB-1CAC887EB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5DF371CA-60D7-478C-BB37-EF85BA88AC0A}"/>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3300" b="0" i="0" kern="1200" dirty="0">
                <a:solidFill>
                  <a:srgbClr val="FFFFFE"/>
                </a:solidFill>
                <a:latin typeface="+mj-lt"/>
                <a:ea typeface="+mj-ea"/>
                <a:cs typeface="+mj-cs"/>
              </a:rPr>
              <a:t>Spotty Clouds</a:t>
            </a:r>
          </a:p>
        </p:txBody>
      </p:sp>
      <p:sp>
        <p:nvSpPr>
          <p:cNvPr id="33" name="Rectangle 32">
            <a:extLst>
              <a:ext uri="{FF2B5EF4-FFF2-40B4-BE49-F238E27FC236}">
                <a16:creationId xmlns:a16="http://schemas.microsoft.com/office/drawing/2014/main" id="{062A8032-6560-4E26-B146-0212F84E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9A85FD92-9CD7-4F35-A124-8BF8FFEE119B}"/>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2800" b="0" i="0" u="none" strike="noStrike" kern="1200" cap="none" spc="0" normalizeH="0" baseline="0" noProof="0">
                <a:ln>
                  <a:noFill/>
                </a:ln>
                <a:solidFill>
                  <a:srgbClr val="FFFFF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11</a:t>
            </a:fld>
            <a:endParaRPr kumimoji="0" lang="en-US" sz="2800" b="0" i="0" u="none" strike="noStrike" kern="1200" cap="none" spc="0" normalizeH="0" baseline="0" noProof="0">
              <a:ln>
                <a:noFill/>
              </a:ln>
              <a:solidFill>
                <a:srgbClr val="FFFFFE"/>
              </a:solidFill>
              <a:effectLst/>
              <a:uLnTx/>
              <a:uFillTx/>
              <a:latin typeface="Century Gothic" panose="020B0502020202020204"/>
              <a:ea typeface="+mn-ea"/>
              <a:cs typeface="+mn-cs"/>
            </a:endParaRPr>
          </a:p>
        </p:txBody>
      </p:sp>
      <p:sp>
        <p:nvSpPr>
          <p:cNvPr id="9" name="Content Placeholder 2">
            <a:extLst>
              <a:ext uri="{FF2B5EF4-FFF2-40B4-BE49-F238E27FC236}">
                <a16:creationId xmlns:a16="http://schemas.microsoft.com/office/drawing/2014/main" id="{ACE585CD-C5DE-40A6-940B-8E9D7CB3FCB0}"/>
              </a:ext>
            </a:extLst>
          </p:cNvPr>
          <p:cNvSpPr txBox="1">
            <a:spLocks/>
          </p:cNvSpPr>
          <p:nvPr/>
        </p:nvSpPr>
        <p:spPr>
          <a:xfrm>
            <a:off x="1154955" y="2120900"/>
            <a:ext cx="3133726" cy="38989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srgbClr val="FFFFFE"/>
                </a:solidFill>
                <a:effectLst/>
                <a:uLnTx/>
                <a:uFillTx/>
                <a:latin typeface="Century Gothic" panose="020B0502020202020204"/>
                <a:ea typeface="+mn-ea"/>
                <a:cs typeface="+mn-cs"/>
              </a:rPr>
              <a:t>Picture is of mountains almost directly north of Optics building</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srgbClr val="FFFFFE"/>
                </a:solidFill>
                <a:effectLst/>
                <a:uLnTx/>
                <a:uFillTx/>
                <a:latin typeface="Century Gothic" panose="020B0502020202020204"/>
                <a:ea typeface="+mn-ea"/>
                <a:cs typeface="+mn-cs"/>
              </a:rPr>
              <a:t>Time: 14:16</a:t>
            </a:r>
          </a:p>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endParaRPr kumimoji="0" lang="en-US" sz="1800" b="0" i="0" u="none" strike="noStrike" kern="1200" cap="none" spc="0" normalizeH="0" baseline="0" noProof="0" dirty="0">
              <a:ln>
                <a:noFill/>
              </a:ln>
              <a:solidFill>
                <a:srgbClr val="FFFFF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1200" cap="none" spc="0" normalizeH="0" baseline="0" noProof="0" dirty="0">
              <a:ln>
                <a:noFill/>
              </a:ln>
              <a:solidFill>
                <a:srgbClr val="FFFFFE"/>
              </a:solidFill>
              <a:effectLst/>
              <a:uLnTx/>
              <a:uFillTx/>
              <a:latin typeface="Century Gothic" panose="020B0502020202020204"/>
              <a:ea typeface="+mn-ea"/>
              <a:cs typeface="+mn-cs"/>
            </a:endParaRPr>
          </a:p>
        </p:txBody>
      </p:sp>
      <p:sp>
        <p:nvSpPr>
          <p:cNvPr id="15" name="TextBox 14">
            <a:extLst>
              <a:ext uri="{FF2B5EF4-FFF2-40B4-BE49-F238E27FC236}">
                <a16:creationId xmlns:a16="http://schemas.microsoft.com/office/drawing/2014/main" id="{B741F69F-2D74-4D20-92B3-ED9C94AC8FF6}"/>
              </a:ext>
            </a:extLst>
          </p:cNvPr>
          <p:cNvSpPr txBox="1"/>
          <p:nvPr/>
        </p:nvSpPr>
        <p:spPr>
          <a:xfrm>
            <a:off x="5795163" y="604336"/>
            <a:ext cx="1353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LP = 0 deg</a:t>
            </a:r>
          </a:p>
        </p:txBody>
      </p:sp>
      <p:sp>
        <p:nvSpPr>
          <p:cNvPr id="16" name="TextBox 15">
            <a:extLst>
              <a:ext uri="{FF2B5EF4-FFF2-40B4-BE49-F238E27FC236}">
                <a16:creationId xmlns:a16="http://schemas.microsoft.com/office/drawing/2014/main" id="{5BB70465-DC56-4580-882F-583507F39313}"/>
              </a:ext>
            </a:extLst>
          </p:cNvPr>
          <p:cNvSpPr txBox="1"/>
          <p:nvPr/>
        </p:nvSpPr>
        <p:spPr>
          <a:xfrm>
            <a:off x="9053838" y="611571"/>
            <a:ext cx="14814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LP = 90 deg</a:t>
            </a:r>
          </a:p>
        </p:txBody>
      </p:sp>
      <p:sp>
        <p:nvSpPr>
          <p:cNvPr id="17" name="TextBox 16">
            <a:extLst>
              <a:ext uri="{FF2B5EF4-FFF2-40B4-BE49-F238E27FC236}">
                <a16:creationId xmlns:a16="http://schemas.microsoft.com/office/drawing/2014/main" id="{6D3343A0-634D-4DC1-B3F9-6C194B7A70FF}"/>
              </a:ext>
            </a:extLst>
          </p:cNvPr>
          <p:cNvSpPr txBox="1"/>
          <p:nvPr/>
        </p:nvSpPr>
        <p:spPr>
          <a:xfrm>
            <a:off x="5726059" y="6107318"/>
            <a:ext cx="14814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LP = 45 deg</a:t>
            </a:r>
          </a:p>
        </p:txBody>
      </p:sp>
      <p:sp>
        <p:nvSpPr>
          <p:cNvPr id="26" name="TextBox 25">
            <a:extLst>
              <a:ext uri="{FF2B5EF4-FFF2-40B4-BE49-F238E27FC236}">
                <a16:creationId xmlns:a16="http://schemas.microsoft.com/office/drawing/2014/main" id="{98FC7C26-3B06-4BC3-9A2B-FD6224888130}"/>
              </a:ext>
            </a:extLst>
          </p:cNvPr>
          <p:cNvSpPr txBox="1"/>
          <p:nvPr/>
        </p:nvSpPr>
        <p:spPr>
          <a:xfrm>
            <a:off x="8986352" y="6057151"/>
            <a:ext cx="160973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LP = 135 deg</a:t>
            </a:r>
          </a:p>
        </p:txBody>
      </p:sp>
      <p:pic>
        <p:nvPicPr>
          <p:cNvPr id="21" name="Picture 20">
            <a:extLst>
              <a:ext uri="{FF2B5EF4-FFF2-40B4-BE49-F238E27FC236}">
                <a16:creationId xmlns:a16="http://schemas.microsoft.com/office/drawing/2014/main" id="{C80531D2-DB8B-4259-BFDA-E2BFF2FB3271}"/>
              </a:ext>
            </a:extLst>
          </p:cNvPr>
          <p:cNvPicPr>
            <a:picLocks noChangeAspect="1"/>
          </p:cNvPicPr>
          <p:nvPr/>
        </p:nvPicPr>
        <p:blipFill>
          <a:blip r:embed="rId3"/>
          <a:stretch>
            <a:fillRect/>
          </a:stretch>
        </p:blipFill>
        <p:spPr>
          <a:xfrm>
            <a:off x="1402515" y="4005984"/>
            <a:ext cx="2322805" cy="2160749"/>
          </a:xfrm>
          <a:prstGeom prst="rect">
            <a:avLst/>
          </a:prstGeom>
        </p:spPr>
      </p:pic>
      <p:sp>
        <p:nvSpPr>
          <p:cNvPr id="22" name="Rectangle 21">
            <a:extLst>
              <a:ext uri="{FF2B5EF4-FFF2-40B4-BE49-F238E27FC236}">
                <a16:creationId xmlns:a16="http://schemas.microsoft.com/office/drawing/2014/main" id="{BD0225C7-ECD8-43AD-AFC8-BB5EFB2020F9}"/>
              </a:ext>
            </a:extLst>
          </p:cNvPr>
          <p:cNvSpPr/>
          <p:nvPr/>
        </p:nvSpPr>
        <p:spPr>
          <a:xfrm>
            <a:off x="1912499" y="4711958"/>
            <a:ext cx="485191" cy="438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9197F95D-A182-4FE6-951B-56C83C4DBB20}"/>
              </a:ext>
            </a:extLst>
          </p:cNvPr>
          <p:cNvPicPr>
            <a:picLocks noChangeAspect="1"/>
          </p:cNvPicPr>
          <p:nvPr/>
        </p:nvPicPr>
        <p:blipFill>
          <a:blip r:embed="rId4"/>
          <a:stretch>
            <a:fillRect/>
          </a:stretch>
        </p:blipFill>
        <p:spPr>
          <a:xfrm>
            <a:off x="5243349" y="1057944"/>
            <a:ext cx="2864126" cy="2281793"/>
          </a:xfrm>
          <a:prstGeom prst="rect">
            <a:avLst/>
          </a:prstGeom>
        </p:spPr>
      </p:pic>
      <p:pic>
        <p:nvPicPr>
          <p:cNvPr id="10" name="Picture 9">
            <a:extLst>
              <a:ext uri="{FF2B5EF4-FFF2-40B4-BE49-F238E27FC236}">
                <a16:creationId xmlns:a16="http://schemas.microsoft.com/office/drawing/2014/main" id="{518AF909-25DF-4646-A17F-B1C40EA4DC2B}"/>
              </a:ext>
            </a:extLst>
          </p:cNvPr>
          <p:cNvPicPr>
            <a:picLocks noChangeAspect="1"/>
          </p:cNvPicPr>
          <p:nvPr/>
        </p:nvPicPr>
        <p:blipFill>
          <a:blip r:embed="rId5"/>
          <a:stretch>
            <a:fillRect/>
          </a:stretch>
        </p:blipFill>
        <p:spPr>
          <a:xfrm>
            <a:off x="8291733" y="1057944"/>
            <a:ext cx="2792820" cy="2281793"/>
          </a:xfrm>
          <a:prstGeom prst="rect">
            <a:avLst/>
          </a:prstGeom>
        </p:spPr>
      </p:pic>
      <p:pic>
        <p:nvPicPr>
          <p:cNvPr id="11" name="Picture 10">
            <a:extLst>
              <a:ext uri="{FF2B5EF4-FFF2-40B4-BE49-F238E27FC236}">
                <a16:creationId xmlns:a16="http://schemas.microsoft.com/office/drawing/2014/main" id="{E84C5FD3-0BB9-48D5-9813-7090EAB744E3}"/>
              </a:ext>
            </a:extLst>
          </p:cNvPr>
          <p:cNvPicPr>
            <a:picLocks noChangeAspect="1"/>
          </p:cNvPicPr>
          <p:nvPr/>
        </p:nvPicPr>
        <p:blipFill>
          <a:blip r:embed="rId6"/>
          <a:stretch>
            <a:fillRect/>
          </a:stretch>
        </p:blipFill>
        <p:spPr>
          <a:xfrm>
            <a:off x="5243349" y="3512793"/>
            <a:ext cx="2864126" cy="2314262"/>
          </a:xfrm>
          <a:prstGeom prst="rect">
            <a:avLst/>
          </a:prstGeom>
        </p:spPr>
      </p:pic>
      <p:pic>
        <p:nvPicPr>
          <p:cNvPr id="12" name="Picture 11">
            <a:extLst>
              <a:ext uri="{FF2B5EF4-FFF2-40B4-BE49-F238E27FC236}">
                <a16:creationId xmlns:a16="http://schemas.microsoft.com/office/drawing/2014/main" id="{EE47FF99-72B4-4D3D-888D-EFE3016E7CAE}"/>
              </a:ext>
            </a:extLst>
          </p:cNvPr>
          <p:cNvPicPr>
            <a:picLocks noChangeAspect="1"/>
          </p:cNvPicPr>
          <p:nvPr/>
        </p:nvPicPr>
        <p:blipFill>
          <a:blip r:embed="rId7"/>
          <a:stretch>
            <a:fillRect/>
          </a:stretch>
        </p:blipFill>
        <p:spPr>
          <a:xfrm>
            <a:off x="8291733" y="3514479"/>
            <a:ext cx="2792820" cy="2312576"/>
          </a:xfrm>
          <a:prstGeom prst="rect">
            <a:avLst/>
          </a:prstGeom>
        </p:spPr>
      </p:pic>
    </p:spTree>
    <p:extLst>
      <p:ext uri="{BB962C8B-B14F-4D97-AF65-F5344CB8AC3E}">
        <p14:creationId xmlns:p14="http://schemas.microsoft.com/office/powerpoint/2010/main" val="312263264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6838-ABE2-4F52-806F-5BE262F62149}"/>
              </a:ext>
            </a:extLst>
          </p:cNvPr>
          <p:cNvSpPr>
            <a:spLocks noGrp="1"/>
          </p:cNvSpPr>
          <p:nvPr>
            <p:ph type="title"/>
          </p:nvPr>
        </p:nvSpPr>
        <p:spPr/>
        <p:txBody>
          <a:bodyPr/>
          <a:lstStyle/>
          <a:p>
            <a:r>
              <a:rPr lang="en-US" dirty="0"/>
              <a:t>Normalized Stokes</a:t>
            </a:r>
          </a:p>
        </p:txBody>
      </p:sp>
      <p:sp>
        <p:nvSpPr>
          <p:cNvPr id="4" name="Slide Number Placeholder 3">
            <a:extLst>
              <a:ext uri="{FF2B5EF4-FFF2-40B4-BE49-F238E27FC236}">
                <a16:creationId xmlns:a16="http://schemas.microsoft.com/office/drawing/2014/main" id="{D921406C-2B85-460B-B163-7690CC87D828}"/>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extBox 8">
            <a:extLst>
              <a:ext uri="{FF2B5EF4-FFF2-40B4-BE49-F238E27FC236}">
                <a16:creationId xmlns:a16="http://schemas.microsoft.com/office/drawing/2014/main" id="{229F2EB2-C5EE-448C-B35E-C9B273753E78}"/>
              </a:ext>
            </a:extLst>
          </p:cNvPr>
          <p:cNvSpPr txBox="1"/>
          <p:nvPr/>
        </p:nvSpPr>
        <p:spPr>
          <a:xfrm>
            <a:off x="2790357" y="6103055"/>
            <a:ext cx="125867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S</a:t>
            </a:r>
            <a:r>
              <a:rPr kumimoji="0" lang="en-US" sz="1100" b="0" i="0" u="none" strike="noStrike" kern="1200" cap="none" spc="0" normalizeH="0" baseline="0" noProof="0" dirty="0">
                <a:ln>
                  <a:noFill/>
                </a:ln>
                <a:solidFill>
                  <a:prstClr val="black"/>
                </a:solidFill>
                <a:effectLst/>
                <a:uLnTx/>
                <a:uFillTx/>
                <a:latin typeface="Century Gothic" panose="020B0502020202020204"/>
                <a:ea typeface="+mn-ea"/>
                <a:cs typeface="+mn-cs"/>
              </a:rPr>
              <a:t>1</a:t>
            </a: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 / S</a:t>
            </a:r>
            <a:r>
              <a:rPr kumimoji="0" lang="en-US" sz="1100" b="0" i="0" u="none" strike="noStrike" kern="1200" cap="none" spc="0" normalizeH="0" baseline="0" noProof="0" dirty="0">
                <a:ln>
                  <a:noFill/>
                </a:ln>
                <a:solidFill>
                  <a:prstClr val="black"/>
                </a:solidFill>
                <a:effectLst/>
                <a:uLnTx/>
                <a:uFillTx/>
                <a:latin typeface="Century Gothic" panose="020B0502020202020204"/>
                <a:ea typeface="+mn-ea"/>
                <a:cs typeface="+mn-cs"/>
              </a:rPr>
              <a:t>0</a:t>
            </a: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 = s</a:t>
            </a:r>
            <a:r>
              <a:rPr kumimoji="0" lang="en-US" sz="1050" b="0" i="0" u="none" strike="noStrike" kern="1200" cap="none" spc="0" normalizeH="0" baseline="0" noProof="0" dirty="0">
                <a:ln>
                  <a:noFill/>
                </a:ln>
                <a:solidFill>
                  <a:prstClr val="black"/>
                </a:solidFill>
                <a:effectLst/>
                <a:uLnTx/>
                <a:uFillTx/>
                <a:latin typeface="Century Gothic" panose="020B0502020202020204"/>
                <a:ea typeface="+mn-ea"/>
                <a:cs typeface="+mn-cs"/>
              </a:rPr>
              <a:t>1</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0" name="TextBox 9">
            <a:extLst>
              <a:ext uri="{FF2B5EF4-FFF2-40B4-BE49-F238E27FC236}">
                <a16:creationId xmlns:a16="http://schemas.microsoft.com/office/drawing/2014/main" id="{56917C2F-494D-420F-920B-95179CCAFE65}"/>
              </a:ext>
            </a:extLst>
          </p:cNvPr>
          <p:cNvSpPr txBox="1"/>
          <p:nvPr/>
        </p:nvSpPr>
        <p:spPr>
          <a:xfrm>
            <a:off x="7988049" y="6103055"/>
            <a:ext cx="12715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S</a:t>
            </a:r>
            <a:r>
              <a:rPr kumimoji="0" lang="en-US" sz="1050" b="0" i="0" u="none" strike="noStrike" kern="1200" cap="none" spc="0" normalizeH="0" baseline="0" noProof="0" dirty="0">
                <a:ln>
                  <a:noFill/>
                </a:ln>
                <a:solidFill>
                  <a:prstClr val="black"/>
                </a:solidFill>
                <a:effectLst/>
                <a:uLnTx/>
                <a:uFillTx/>
                <a:latin typeface="Century Gothic" panose="020B0502020202020204"/>
                <a:ea typeface="+mn-ea"/>
                <a:cs typeface="+mn-cs"/>
              </a:rPr>
              <a:t>2</a:t>
            </a: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 / S</a:t>
            </a:r>
            <a:r>
              <a:rPr kumimoji="0" lang="en-US" sz="1050" b="0" i="0" u="none" strike="noStrike" kern="1200" cap="none" spc="0" normalizeH="0" baseline="0" noProof="0" dirty="0">
                <a:ln>
                  <a:noFill/>
                </a:ln>
                <a:solidFill>
                  <a:prstClr val="black"/>
                </a:solidFill>
                <a:effectLst/>
                <a:uLnTx/>
                <a:uFillTx/>
                <a:latin typeface="Century Gothic" panose="020B0502020202020204"/>
                <a:ea typeface="+mn-ea"/>
                <a:cs typeface="+mn-cs"/>
              </a:rPr>
              <a:t>0</a:t>
            </a: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 = s</a:t>
            </a:r>
            <a:r>
              <a:rPr kumimoji="0" lang="en-US" sz="1050" b="0" i="0" u="none" strike="noStrike" kern="1200" cap="none" spc="0" normalizeH="0" baseline="0" noProof="0" dirty="0">
                <a:ln>
                  <a:noFill/>
                </a:ln>
                <a:solidFill>
                  <a:prstClr val="black"/>
                </a:solidFill>
                <a:effectLst/>
                <a:uLnTx/>
                <a:uFillTx/>
                <a:latin typeface="Century Gothic" panose="020B0502020202020204"/>
                <a:ea typeface="+mn-ea"/>
                <a:cs typeface="+mn-cs"/>
              </a:rPr>
              <a:t>2</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BD4D6CAF-3184-4062-B9A3-6CF843A0ECD8}"/>
              </a:ext>
            </a:extLst>
          </p:cNvPr>
          <p:cNvPicPr>
            <a:picLocks noChangeAspect="1"/>
          </p:cNvPicPr>
          <p:nvPr/>
        </p:nvPicPr>
        <p:blipFill>
          <a:blip r:embed="rId2"/>
          <a:stretch>
            <a:fillRect/>
          </a:stretch>
        </p:blipFill>
        <p:spPr>
          <a:xfrm>
            <a:off x="1124171" y="2388385"/>
            <a:ext cx="4591050" cy="3543300"/>
          </a:xfrm>
          <a:prstGeom prst="rect">
            <a:avLst/>
          </a:prstGeom>
        </p:spPr>
      </p:pic>
      <p:pic>
        <p:nvPicPr>
          <p:cNvPr id="7" name="Picture 6">
            <a:extLst>
              <a:ext uri="{FF2B5EF4-FFF2-40B4-BE49-F238E27FC236}">
                <a16:creationId xmlns:a16="http://schemas.microsoft.com/office/drawing/2014/main" id="{DAC72F05-E979-498C-B1DF-C3588F9DE6DC}"/>
              </a:ext>
            </a:extLst>
          </p:cNvPr>
          <p:cNvPicPr>
            <a:picLocks noChangeAspect="1"/>
          </p:cNvPicPr>
          <p:nvPr/>
        </p:nvPicPr>
        <p:blipFill>
          <a:blip r:embed="rId3"/>
          <a:stretch>
            <a:fillRect/>
          </a:stretch>
        </p:blipFill>
        <p:spPr>
          <a:xfrm>
            <a:off x="6361612" y="2388385"/>
            <a:ext cx="4524375" cy="3533775"/>
          </a:xfrm>
          <a:prstGeom prst="rect">
            <a:avLst/>
          </a:prstGeom>
        </p:spPr>
      </p:pic>
    </p:spTree>
    <p:extLst>
      <p:ext uri="{BB962C8B-B14F-4D97-AF65-F5344CB8AC3E}">
        <p14:creationId xmlns:p14="http://schemas.microsoft.com/office/powerpoint/2010/main" val="3491229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6838-ABE2-4F52-806F-5BE262F62149}"/>
              </a:ext>
            </a:extLst>
          </p:cNvPr>
          <p:cNvSpPr>
            <a:spLocks noGrp="1"/>
          </p:cNvSpPr>
          <p:nvPr>
            <p:ph type="title"/>
          </p:nvPr>
        </p:nvSpPr>
        <p:spPr/>
        <p:txBody>
          <a:bodyPr/>
          <a:lstStyle/>
          <a:p>
            <a:r>
              <a:rPr lang="en-US" dirty="0" err="1"/>
              <a:t>DoLP</a:t>
            </a:r>
            <a:r>
              <a:rPr lang="en-US" dirty="0"/>
              <a:t> and </a:t>
            </a:r>
            <a:r>
              <a:rPr lang="en-US" dirty="0" err="1"/>
              <a:t>AoLP</a:t>
            </a:r>
            <a:endParaRPr lang="en-US" dirty="0"/>
          </a:p>
        </p:txBody>
      </p:sp>
      <p:sp>
        <p:nvSpPr>
          <p:cNvPr id="4" name="Slide Number Placeholder 3">
            <a:extLst>
              <a:ext uri="{FF2B5EF4-FFF2-40B4-BE49-F238E27FC236}">
                <a16:creationId xmlns:a16="http://schemas.microsoft.com/office/drawing/2014/main" id="{D921406C-2B85-460B-B163-7690CC87D828}"/>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917C2F-494D-420F-920B-95179CCAFE65}"/>
                  </a:ext>
                </a:extLst>
              </p:cNvPr>
              <p:cNvSpPr txBox="1"/>
              <p:nvPr/>
            </p:nvSpPr>
            <p:spPr>
              <a:xfrm>
                <a:off x="7363631" y="6103055"/>
                <a:ext cx="2329740" cy="6580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𝐴𝑜𝐿𝑃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𝑎𝑡𝑎𝑛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num>
                        <m:den>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10" name="TextBox 9">
                <a:extLst>
                  <a:ext uri="{FF2B5EF4-FFF2-40B4-BE49-F238E27FC236}">
                    <a16:creationId xmlns:a16="http://schemas.microsoft.com/office/drawing/2014/main" id="{56917C2F-494D-420F-920B-95179CCAFE65}"/>
                  </a:ext>
                </a:extLst>
              </p:cNvPr>
              <p:cNvSpPr txBox="1">
                <a:spLocks noRot="1" noChangeAspect="1" noMove="1" noResize="1" noEditPoints="1" noAdjustHandles="1" noChangeArrowheads="1" noChangeShapeType="1" noTextEdit="1"/>
              </p:cNvSpPr>
              <p:nvPr/>
            </p:nvSpPr>
            <p:spPr>
              <a:xfrm>
                <a:off x="7363631" y="6103055"/>
                <a:ext cx="2329740" cy="6580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5FA6EA-52CA-4975-B2DB-9EA2A4D3CA8F}"/>
                  </a:ext>
                </a:extLst>
              </p:cNvPr>
              <p:cNvSpPr txBox="1"/>
              <p:nvPr/>
            </p:nvSpPr>
            <p:spPr>
              <a:xfrm>
                <a:off x="2542518" y="6103055"/>
                <a:ext cx="2420663" cy="65601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𝐷𝑜𝐿𝑃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e>
                      </m:ra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11" name="TextBox 10">
                <a:extLst>
                  <a:ext uri="{FF2B5EF4-FFF2-40B4-BE49-F238E27FC236}">
                    <a16:creationId xmlns:a16="http://schemas.microsoft.com/office/drawing/2014/main" id="{B45FA6EA-52CA-4975-B2DB-9EA2A4D3CA8F}"/>
                  </a:ext>
                </a:extLst>
              </p:cNvPr>
              <p:cNvSpPr txBox="1">
                <a:spLocks noRot="1" noChangeAspect="1" noMove="1" noResize="1" noEditPoints="1" noAdjustHandles="1" noChangeArrowheads="1" noChangeShapeType="1" noTextEdit="1"/>
              </p:cNvSpPr>
              <p:nvPr/>
            </p:nvSpPr>
            <p:spPr>
              <a:xfrm>
                <a:off x="2542518" y="6103055"/>
                <a:ext cx="2420663" cy="656013"/>
              </a:xfrm>
              <a:prstGeom prst="rect">
                <a:avLst/>
              </a:prstGeom>
              <a:blipFill>
                <a:blip r:embed="rId5"/>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874C74B4-B271-4F3B-9DF4-861B8C8602E5}"/>
              </a:ext>
            </a:extLst>
          </p:cNvPr>
          <p:cNvPicPr>
            <a:picLocks noChangeAspect="1"/>
          </p:cNvPicPr>
          <p:nvPr/>
        </p:nvPicPr>
        <p:blipFill>
          <a:blip r:embed="rId6"/>
          <a:stretch>
            <a:fillRect/>
          </a:stretch>
        </p:blipFill>
        <p:spPr>
          <a:xfrm>
            <a:off x="1500186" y="2441938"/>
            <a:ext cx="4505325" cy="3524250"/>
          </a:xfrm>
          <a:prstGeom prst="rect">
            <a:avLst/>
          </a:prstGeom>
        </p:spPr>
      </p:pic>
      <p:pic>
        <p:nvPicPr>
          <p:cNvPr id="7" name="Picture 6">
            <a:extLst>
              <a:ext uri="{FF2B5EF4-FFF2-40B4-BE49-F238E27FC236}">
                <a16:creationId xmlns:a16="http://schemas.microsoft.com/office/drawing/2014/main" id="{B5E472FE-673B-4EFA-9460-E600A0CB32F1}"/>
              </a:ext>
            </a:extLst>
          </p:cNvPr>
          <p:cNvPicPr>
            <a:picLocks noChangeAspect="1"/>
          </p:cNvPicPr>
          <p:nvPr/>
        </p:nvPicPr>
        <p:blipFill>
          <a:blip r:embed="rId7"/>
          <a:stretch>
            <a:fillRect/>
          </a:stretch>
        </p:blipFill>
        <p:spPr>
          <a:xfrm>
            <a:off x="6292359" y="2441938"/>
            <a:ext cx="4460230" cy="3524250"/>
          </a:xfrm>
          <a:prstGeom prst="rect">
            <a:avLst/>
          </a:prstGeom>
        </p:spPr>
      </p:pic>
    </p:spTree>
    <p:extLst>
      <p:ext uri="{BB962C8B-B14F-4D97-AF65-F5344CB8AC3E}">
        <p14:creationId xmlns:p14="http://schemas.microsoft.com/office/powerpoint/2010/main" val="914483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094B5A5-3C15-429B-B654-BF45CCA07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7" name="Freeform 5">
            <a:extLst>
              <a:ext uri="{FF2B5EF4-FFF2-40B4-BE49-F238E27FC236}">
                <a16:creationId xmlns:a16="http://schemas.microsoft.com/office/drawing/2014/main" id="{F7CB6650-0CD5-440C-806C-AD6D484D9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9" name="Freeform: Shape 28">
            <a:extLst>
              <a:ext uri="{FF2B5EF4-FFF2-40B4-BE49-F238E27FC236}">
                <a16:creationId xmlns:a16="http://schemas.microsoft.com/office/drawing/2014/main" id="{A25B54F5-95D0-406D-8C09-236BC11CF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1" name="Freeform 5">
            <a:extLst>
              <a:ext uri="{FF2B5EF4-FFF2-40B4-BE49-F238E27FC236}">
                <a16:creationId xmlns:a16="http://schemas.microsoft.com/office/drawing/2014/main" id="{8ED8709F-C7C0-4C34-A7CB-1CAC887EB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5DF371CA-60D7-478C-BB37-EF85BA88AC0A}"/>
              </a:ext>
            </a:extLst>
          </p:cNvPr>
          <p:cNvSpPr>
            <a:spLocks noGrp="1"/>
          </p:cNvSpPr>
          <p:nvPr>
            <p:ph type="title"/>
          </p:nvPr>
        </p:nvSpPr>
        <p:spPr>
          <a:xfrm>
            <a:off x="1154955" y="973668"/>
            <a:ext cx="2942210" cy="1020232"/>
          </a:xfrm>
        </p:spPr>
        <p:txBody>
          <a:bodyPr vert="horz" lIns="91440" tIns="45720" rIns="91440" bIns="45720" rtlCol="0" anchor="ctr">
            <a:normAutofit fontScale="90000"/>
          </a:bodyPr>
          <a:lstStyle/>
          <a:p>
            <a:pPr>
              <a:lnSpc>
                <a:spcPct val="90000"/>
              </a:lnSpc>
            </a:pPr>
            <a:r>
              <a:rPr lang="en-US" sz="3300" b="0" i="0" kern="1200" dirty="0">
                <a:solidFill>
                  <a:srgbClr val="FFFFFE"/>
                </a:solidFill>
                <a:latin typeface="+mj-lt"/>
                <a:ea typeface="+mj-ea"/>
                <a:cs typeface="+mj-cs"/>
              </a:rPr>
              <a:t>Southern Stadium Clouds</a:t>
            </a:r>
          </a:p>
        </p:txBody>
      </p:sp>
      <p:sp>
        <p:nvSpPr>
          <p:cNvPr id="33" name="Rectangle 32">
            <a:extLst>
              <a:ext uri="{FF2B5EF4-FFF2-40B4-BE49-F238E27FC236}">
                <a16:creationId xmlns:a16="http://schemas.microsoft.com/office/drawing/2014/main" id="{062A8032-6560-4E26-B146-0212F84E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9A85FD92-9CD7-4F35-A124-8BF8FFEE119B}"/>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2800" b="0" i="0" u="none" strike="noStrike" kern="1200" cap="none" spc="0" normalizeH="0" baseline="0" noProof="0">
                <a:ln>
                  <a:noFill/>
                </a:ln>
                <a:solidFill>
                  <a:srgbClr val="FFFFFE"/>
                </a:solidFill>
                <a:effectLst/>
                <a:uLnTx/>
                <a:uFillTx/>
                <a:latin typeface="Century Gothic" panose="020B050202020202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14</a:t>
            </a:fld>
            <a:endParaRPr kumimoji="0" lang="en-US" sz="2800" b="0" i="0" u="none" strike="noStrike" kern="1200" cap="none" spc="0" normalizeH="0" baseline="0" noProof="0">
              <a:ln>
                <a:noFill/>
              </a:ln>
              <a:solidFill>
                <a:srgbClr val="FFFFFE"/>
              </a:solidFill>
              <a:effectLst/>
              <a:uLnTx/>
              <a:uFillTx/>
              <a:latin typeface="Century Gothic" panose="020B0502020202020204"/>
              <a:ea typeface="+mn-ea"/>
              <a:cs typeface="+mn-cs"/>
            </a:endParaRPr>
          </a:p>
        </p:txBody>
      </p:sp>
      <p:sp>
        <p:nvSpPr>
          <p:cNvPr id="9" name="Content Placeholder 2">
            <a:extLst>
              <a:ext uri="{FF2B5EF4-FFF2-40B4-BE49-F238E27FC236}">
                <a16:creationId xmlns:a16="http://schemas.microsoft.com/office/drawing/2014/main" id="{ACE585CD-C5DE-40A6-940B-8E9D7CB3FCB0}"/>
              </a:ext>
            </a:extLst>
          </p:cNvPr>
          <p:cNvSpPr txBox="1">
            <a:spLocks/>
          </p:cNvSpPr>
          <p:nvPr/>
        </p:nvSpPr>
        <p:spPr>
          <a:xfrm>
            <a:off x="1154955" y="2120900"/>
            <a:ext cx="3133726" cy="38989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srgbClr val="FFFFFE"/>
                </a:solidFill>
                <a:effectLst/>
                <a:uLnTx/>
                <a:uFillTx/>
                <a:latin typeface="Century Gothic" panose="020B0502020202020204"/>
                <a:ea typeface="+mn-ea"/>
                <a:cs typeface="+mn-cs"/>
              </a:rPr>
              <a:t>Picture is of mountains almost directly north of Optics building</a:t>
            </a: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srgbClr val="FFFFFE"/>
                </a:solidFill>
                <a:effectLst/>
                <a:uLnTx/>
                <a:uFillTx/>
                <a:latin typeface="Century Gothic" panose="020B0502020202020204"/>
                <a:ea typeface="+mn-ea"/>
                <a:cs typeface="+mn-cs"/>
              </a:rPr>
              <a:t>Time: 14:32</a:t>
            </a:r>
          </a:p>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endParaRPr kumimoji="0" lang="en-US" sz="1800" b="0" i="0" u="none" strike="noStrike" kern="1200" cap="none" spc="0" normalizeH="0" baseline="0" noProof="0" dirty="0">
              <a:ln>
                <a:noFill/>
              </a:ln>
              <a:solidFill>
                <a:srgbClr val="FFFFF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1200" cap="none" spc="0" normalizeH="0" baseline="0" noProof="0" dirty="0">
              <a:ln>
                <a:noFill/>
              </a:ln>
              <a:solidFill>
                <a:srgbClr val="FFFFFE"/>
              </a:solidFill>
              <a:effectLst/>
              <a:uLnTx/>
              <a:uFillTx/>
              <a:latin typeface="Century Gothic" panose="020B0502020202020204"/>
              <a:ea typeface="+mn-ea"/>
              <a:cs typeface="+mn-cs"/>
            </a:endParaRPr>
          </a:p>
        </p:txBody>
      </p:sp>
      <p:sp>
        <p:nvSpPr>
          <p:cNvPr id="15" name="TextBox 14">
            <a:extLst>
              <a:ext uri="{FF2B5EF4-FFF2-40B4-BE49-F238E27FC236}">
                <a16:creationId xmlns:a16="http://schemas.microsoft.com/office/drawing/2014/main" id="{B741F69F-2D74-4D20-92B3-ED9C94AC8FF6}"/>
              </a:ext>
            </a:extLst>
          </p:cNvPr>
          <p:cNvSpPr txBox="1"/>
          <p:nvPr/>
        </p:nvSpPr>
        <p:spPr>
          <a:xfrm>
            <a:off x="5795163" y="604336"/>
            <a:ext cx="1353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LP = 0 deg</a:t>
            </a:r>
          </a:p>
        </p:txBody>
      </p:sp>
      <p:sp>
        <p:nvSpPr>
          <p:cNvPr id="16" name="TextBox 15">
            <a:extLst>
              <a:ext uri="{FF2B5EF4-FFF2-40B4-BE49-F238E27FC236}">
                <a16:creationId xmlns:a16="http://schemas.microsoft.com/office/drawing/2014/main" id="{5BB70465-DC56-4580-882F-583507F39313}"/>
              </a:ext>
            </a:extLst>
          </p:cNvPr>
          <p:cNvSpPr txBox="1"/>
          <p:nvPr/>
        </p:nvSpPr>
        <p:spPr>
          <a:xfrm>
            <a:off x="9053838" y="611571"/>
            <a:ext cx="14814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LP = 90 deg</a:t>
            </a:r>
          </a:p>
        </p:txBody>
      </p:sp>
      <p:sp>
        <p:nvSpPr>
          <p:cNvPr id="17" name="TextBox 16">
            <a:extLst>
              <a:ext uri="{FF2B5EF4-FFF2-40B4-BE49-F238E27FC236}">
                <a16:creationId xmlns:a16="http://schemas.microsoft.com/office/drawing/2014/main" id="{6D3343A0-634D-4DC1-B3F9-6C194B7A70FF}"/>
              </a:ext>
            </a:extLst>
          </p:cNvPr>
          <p:cNvSpPr txBox="1"/>
          <p:nvPr/>
        </p:nvSpPr>
        <p:spPr>
          <a:xfrm>
            <a:off x="5726059" y="6107318"/>
            <a:ext cx="14814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LP = 45 deg</a:t>
            </a:r>
          </a:p>
        </p:txBody>
      </p:sp>
      <p:sp>
        <p:nvSpPr>
          <p:cNvPr id="26" name="TextBox 25">
            <a:extLst>
              <a:ext uri="{FF2B5EF4-FFF2-40B4-BE49-F238E27FC236}">
                <a16:creationId xmlns:a16="http://schemas.microsoft.com/office/drawing/2014/main" id="{98FC7C26-3B06-4BC3-9A2B-FD6224888130}"/>
              </a:ext>
            </a:extLst>
          </p:cNvPr>
          <p:cNvSpPr txBox="1"/>
          <p:nvPr/>
        </p:nvSpPr>
        <p:spPr>
          <a:xfrm>
            <a:off x="8986352" y="6057151"/>
            <a:ext cx="160973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LP = 135 deg</a:t>
            </a:r>
          </a:p>
        </p:txBody>
      </p:sp>
      <p:pic>
        <p:nvPicPr>
          <p:cNvPr id="21" name="Picture 20">
            <a:extLst>
              <a:ext uri="{FF2B5EF4-FFF2-40B4-BE49-F238E27FC236}">
                <a16:creationId xmlns:a16="http://schemas.microsoft.com/office/drawing/2014/main" id="{C80531D2-DB8B-4259-BFDA-E2BFF2FB3271}"/>
              </a:ext>
            </a:extLst>
          </p:cNvPr>
          <p:cNvPicPr>
            <a:picLocks noChangeAspect="1"/>
          </p:cNvPicPr>
          <p:nvPr/>
        </p:nvPicPr>
        <p:blipFill>
          <a:blip r:embed="rId3"/>
          <a:stretch>
            <a:fillRect/>
          </a:stretch>
        </p:blipFill>
        <p:spPr>
          <a:xfrm>
            <a:off x="1402515" y="4005984"/>
            <a:ext cx="2322805" cy="2160749"/>
          </a:xfrm>
          <a:prstGeom prst="rect">
            <a:avLst/>
          </a:prstGeom>
        </p:spPr>
      </p:pic>
      <p:sp>
        <p:nvSpPr>
          <p:cNvPr id="22" name="Rectangle 21">
            <a:extLst>
              <a:ext uri="{FF2B5EF4-FFF2-40B4-BE49-F238E27FC236}">
                <a16:creationId xmlns:a16="http://schemas.microsoft.com/office/drawing/2014/main" id="{BD0225C7-ECD8-43AD-AFC8-BB5EFB2020F9}"/>
              </a:ext>
            </a:extLst>
          </p:cNvPr>
          <p:cNvSpPr/>
          <p:nvPr/>
        </p:nvSpPr>
        <p:spPr>
          <a:xfrm>
            <a:off x="1912499" y="4711958"/>
            <a:ext cx="485191" cy="438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70747AEF-3909-4930-8919-CB057B76A560}"/>
              </a:ext>
            </a:extLst>
          </p:cNvPr>
          <p:cNvPicPr>
            <a:picLocks noChangeAspect="1"/>
          </p:cNvPicPr>
          <p:nvPr/>
        </p:nvPicPr>
        <p:blipFill>
          <a:blip r:embed="rId4"/>
          <a:stretch>
            <a:fillRect/>
          </a:stretch>
        </p:blipFill>
        <p:spPr>
          <a:xfrm>
            <a:off x="5237974" y="1057944"/>
            <a:ext cx="2859852" cy="2314262"/>
          </a:xfrm>
          <a:prstGeom prst="rect">
            <a:avLst/>
          </a:prstGeom>
        </p:spPr>
      </p:pic>
      <p:pic>
        <p:nvPicPr>
          <p:cNvPr id="5" name="Picture 4">
            <a:extLst>
              <a:ext uri="{FF2B5EF4-FFF2-40B4-BE49-F238E27FC236}">
                <a16:creationId xmlns:a16="http://schemas.microsoft.com/office/drawing/2014/main" id="{3B335F28-6AB6-48AD-96FA-6688657D2455}"/>
              </a:ext>
            </a:extLst>
          </p:cNvPr>
          <p:cNvPicPr>
            <a:picLocks noChangeAspect="1"/>
          </p:cNvPicPr>
          <p:nvPr/>
        </p:nvPicPr>
        <p:blipFill>
          <a:blip r:embed="rId5"/>
          <a:stretch>
            <a:fillRect/>
          </a:stretch>
        </p:blipFill>
        <p:spPr>
          <a:xfrm>
            <a:off x="8301092" y="1057943"/>
            <a:ext cx="2784460" cy="2313405"/>
          </a:xfrm>
          <a:prstGeom prst="rect">
            <a:avLst/>
          </a:prstGeom>
        </p:spPr>
      </p:pic>
      <p:pic>
        <p:nvPicPr>
          <p:cNvPr id="7" name="Picture 6">
            <a:extLst>
              <a:ext uri="{FF2B5EF4-FFF2-40B4-BE49-F238E27FC236}">
                <a16:creationId xmlns:a16="http://schemas.microsoft.com/office/drawing/2014/main" id="{8A75F0FD-F4BB-437F-BEA9-A5233ABDEB20}"/>
              </a:ext>
            </a:extLst>
          </p:cNvPr>
          <p:cNvPicPr>
            <a:picLocks noChangeAspect="1"/>
          </p:cNvPicPr>
          <p:nvPr/>
        </p:nvPicPr>
        <p:blipFill>
          <a:blip r:embed="rId6"/>
          <a:stretch>
            <a:fillRect/>
          </a:stretch>
        </p:blipFill>
        <p:spPr>
          <a:xfrm>
            <a:off x="5237975" y="3500215"/>
            <a:ext cx="2859852" cy="2331599"/>
          </a:xfrm>
          <a:prstGeom prst="rect">
            <a:avLst/>
          </a:prstGeom>
        </p:spPr>
      </p:pic>
      <p:pic>
        <p:nvPicPr>
          <p:cNvPr id="8" name="Picture 7">
            <a:extLst>
              <a:ext uri="{FF2B5EF4-FFF2-40B4-BE49-F238E27FC236}">
                <a16:creationId xmlns:a16="http://schemas.microsoft.com/office/drawing/2014/main" id="{7623A527-BA61-4AB2-B15F-6AFB05EBB145}"/>
              </a:ext>
            </a:extLst>
          </p:cNvPr>
          <p:cNvPicPr>
            <a:picLocks noChangeAspect="1"/>
          </p:cNvPicPr>
          <p:nvPr/>
        </p:nvPicPr>
        <p:blipFill>
          <a:blip r:embed="rId7"/>
          <a:stretch>
            <a:fillRect/>
          </a:stretch>
        </p:blipFill>
        <p:spPr>
          <a:xfrm>
            <a:off x="8295771" y="3500215"/>
            <a:ext cx="2783462" cy="2313405"/>
          </a:xfrm>
          <a:prstGeom prst="rect">
            <a:avLst/>
          </a:prstGeom>
        </p:spPr>
      </p:pic>
    </p:spTree>
    <p:extLst>
      <p:ext uri="{BB962C8B-B14F-4D97-AF65-F5344CB8AC3E}">
        <p14:creationId xmlns:p14="http://schemas.microsoft.com/office/powerpoint/2010/main" val="310002915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6838-ABE2-4F52-806F-5BE262F62149}"/>
              </a:ext>
            </a:extLst>
          </p:cNvPr>
          <p:cNvSpPr>
            <a:spLocks noGrp="1"/>
          </p:cNvSpPr>
          <p:nvPr>
            <p:ph type="title"/>
          </p:nvPr>
        </p:nvSpPr>
        <p:spPr/>
        <p:txBody>
          <a:bodyPr/>
          <a:lstStyle/>
          <a:p>
            <a:r>
              <a:rPr lang="en-US" dirty="0"/>
              <a:t>Normalized Stokes</a:t>
            </a:r>
          </a:p>
        </p:txBody>
      </p:sp>
      <p:sp>
        <p:nvSpPr>
          <p:cNvPr id="4" name="Slide Number Placeholder 3">
            <a:extLst>
              <a:ext uri="{FF2B5EF4-FFF2-40B4-BE49-F238E27FC236}">
                <a16:creationId xmlns:a16="http://schemas.microsoft.com/office/drawing/2014/main" id="{D921406C-2B85-460B-B163-7690CC87D828}"/>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9" name="TextBox 8">
            <a:extLst>
              <a:ext uri="{FF2B5EF4-FFF2-40B4-BE49-F238E27FC236}">
                <a16:creationId xmlns:a16="http://schemas.microsoft.com/office/drawing/2014/main" id="{229F2EB2-C5EE-448C-B35E-C9B273753E78}"/>
              </a:ext>
            </a:extLst>
          </p:cNvPr>
          <p:cNvSpPr txBox="1"/>
          <p:nvPr/>
        </p:nvSpPr>
        <p:spPr>
          <a:xfrm>
            <a:off x="2790357" y="6103055"/>
            <a:ext cx="125867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S</a:t>
            </a:r>
            <a:r>
              <a:rPr kumimoji="0" lang="en-US" sz="1100" b="0" i="0" u="none" strike="noStrike" kern="1200" cap="none" spc="0" normalizeH="0" baseline="0" noProof="0" dirty="0">
                <a:ln>
                  <a:noFill/>
                </a:ln>
                <a:solidFill>
                  <a:prstClr val="black"/>
                </a:solidFill>
                <a:effectLst/>
                <a:uLnTx/>
                <a:uFillTx/>
                <a:latin typeface="Century Gothic" panose="020B0502020202020204"/>
                <a:ea typeface="+mn-ea"/>
                <a:cs typeface="+mn-cs"/>
              </a:rPr>
              <a:t>1</a:t>
            </a: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 / S</a:t>
            </a:r>
            <a:r>
              <a:rPr kumimoji="0" lang="en-US" sz="1100" b="0" i="0" u="none" strike="noStrike" kern="1200" cap="none" spc="0" normalizeH="0" baseline="0" noProof="0" dirty="0">
                <a:ln>
                  <a:noFill/>
                </a:ln>
                <a:solidFill>
                  <a:prstClr val="black"/>
                </a:solidFill>
                <a:effectLst/>
                <a:uLnTx/>
                <a:uFillTx/>
                <a:latin typeface="Century Gothic" panose="020B0502020202020204"/>
                <a:ea typeface="+mn-ea"/>
                <a:cs typeface="+mn-cs"/>
              </a:rPr>
              <a:t>0</a:t>
            </a: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 = s</a:t>
            </a:r>
            <a:r>
              <a:rPr kumimoji="0" lang="en-US" sz="1050" b="0" i="0" u="none" strike="noStrike" kern="1200" cap="none" spc="0" normalizeH="0" baseline="0" noProof="0" dirty="0">
                <a:ln>
                  <a:noFill/>
                </a:ln>
                <a:solidFill>
                  <a:prstClr val="black"/>
                </a:solidFill>
                <a:effectLst/>
                <a:uLnTx/>
                <a:uFillTx/>
                <a:latin typeface="Century Gothic" panose="020B0502020202020204"/>
                <a:ea typeface="+mn-ea"/>
                <a:cs typeface="+mn-cs"/>
              </a:rPr>
              <a:t>1</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0" name="TextBox 9">
            <a:extLst>
              <a:ext uri="{FF2B5EF4-FFF2-40B4-BE49-F238E27FC236}">
                <a16:creationId xmlns:a16="http://schemas.microsoft.com/office/drawing/2014/main" id="{56917C2F-494D-420F-920B-95179CCAFE65}"/>
              </a:ext>
            </a:extLst>
          </p:cNvPr>
          <p:cNvSpPr txBox="1"/>
          <p:nvPr/>
        </p:nvSpPr>
        <p:spPr>
          <a:xfrm>
            <a:off x="7988049" y="6103055"/>
            <a:ext cx="12715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S</a:t>
            </a:r>
            <a:r>
              <a:rPr kumimoji="0" lang="en-US" sz="1050" b="0" i="0" u="none" strike="noStrike" kern="1200" cap="none" spc="0" normalizeH="0" baseline="0" noProof="0" dirty="0">
                <a:ln>
                  <a:noFill/>
                </a:ln>
                <a:solidFill>
                  <a:prstClr val="black"/>
                </a:solidFill>
                <a:effectLst/>
                <a:uLnTx/>
                <a:uFillTx/>
                <a:latin typeface="Century Gothic" panose="020B0502020202020204"/>
                <a:ea typeface="+mn-ea"/>
                <a:cs typeface="+mn-cs"/>
              </a:rPr>
              <a:t>2</a:t>
            </a: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 / S</a:t>
            </a:r>
            <a:r>
              <a:rPr kumimoji="0" lang="en-US" sz="1050" b="0" i="0" u="none" strike="noStrike" kern="1200" cap="none" spc="0" normalizeH="0" baseline="0" noProof="0" dirty="0">
                <a:ln>
                  <a:noFill/>
                </a:ln>
                <a:solidFill>
                  <a:prstClr val="black"/>
                </a:solidFill>
                <a:effectLst/>
                <a:uLnTx/>
                <a:uFillTx/>
                <a:latin typeface="Century Gothic" panose="020B0502020202020204"/>
                <a:ea typeface="+mn-ea"/>
                <a:cs typeface="+mn-cs"/>
              </a:rPr>
              <a:t>0</a:t>
            </a: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 = s</a:t>
            </a:r>
            <a:r>
              <a:rPr kumimoji="0" lang="en-US" sz="1050" b="0" i="0" u="none" strike="noStrike" kern="1200" cap="none" spc="0" normalizeH="0" baseline="0" noProof="0" dirty="0">
                <a:ln>
                  <a:noFill/>
                </a:ln>
                <a:solidFill>
                  <a:prstClr val="black"/>
                </a:solidFill>
                <a:effectLst/>
                <a:uLnTx/>
                <a:uFillTx/>
                <a:latin typeface="Century Gothic" panose="020B0502020202020204"/>
                <a:ea typeface="+mn-ea"/>
                <a:cs typeface="+mn-cs"/>
              </a:rPr>
              <a:t>2</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738B8DA7-B1EF-4CA8-8BF4-8CC0BEC1B208}"/>
              </a:ext>
            </a:extLst>
          </p:cNvPr>
          <p:cNvPicPr>
            <a:picLocks noChangeAspect="1"/>
          </p:cNvPicPr>
          <p:nvPr/>
        </p:nvPicPr>
        <p:blipFill>
          <a:blip r:embed="rId2"/>
          <a:stretch>
            <a:fillRect/>
          </a:stretch>
        </p:blipFill>
        <p:spPr>
          <a:xfrm>
            <a:off x="1154954" y="2388385"/>
            <a:ext cx="4675435" cy="3640788"/>
          </a:xfrm>
          <a:prstGeom prst="rect">
            <a:avLst/>
          </a:prstGeom>
        </p:spPr>
      </p:pic>
      <p:pic>
        <p:nvPicPr>
          <p:cNvPr id="5" name="Picture 4">
            <a:extLst>
              <a:ext uri="{FF2B5EF4-FFF2-40B4-BE49-F238E27FC236}">
                <a16:creationId xmlns:a16="http://schemas.microsoft.com/office/drawing/2014/main" id="{6F20CAF9-9C05-48EE-9D81-D323E690DC1F}"/>
              </a:ext>
            </a:extLst>
          </p:cNvPr>
          <p:cNvPicPr>
            <a:picLocks noChangeAspect="1"/>
          </p:cNvPicPr>
          <p:nvPr/>
        </p:nvPicPr>
        <p:blipFill>
          <a:blip r:embed="rId3"/>
          <a:stretch>
            <a:fillRect/>
          </a:stretch>
        </p:blipFill>
        <p:spPr>
          <a:xfrm>
            <a:off x="6323512" y="2388385"/>
            <a:ext cx="4627633" cy="3640788"/>
          </a:xfrm>
          <a:prstGeom prst="rect">
            <a:avLst/>
          </a:prstGeom>
        </p:spPr>
      </p:pic>
    </p:spTree>
    <p:extLst>
      <p:ext uri="{BB962C8B-B14F-4D97-AF65-F5344CB8AC3E}">
        <p14:creationId xmlns:p14="http://schemas.microsoft.com/office/powerpoint/2010/main" val="393057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6838-ABE2-4F52-806F-5BE262F62149}"/>
              </a:ext>
            </a:extLst>
          </p:cNvPr>
          <p:cNvSpPr>
            <a:spLocks noGrp="1"/>
          </p:cNvSpPr>
          <p:nvPr>
            <p:ph type="title"/>
          </p:nvPr>
        </p:nvSpPr>
        <p:spPr/>
        <p:txBody>
          <a:bodyPr/>
          <a:lstStyle/>
          <a:p>
            <a:r>
              <a:rPr lang="en-US" dirty="0" err="1"/>
              <a:t>DoLP</a:t>
            </a:r>
            <a:r>
              <a:rPr lang="en-US" dirty="0"/>
              <a:t> and </a:t>
            </a:r>
            <a:r>
              <a:rPr lang="en-US" dirty="0" err="1"/>
              <a:t>AoLP</a:t>
            </a:r>
            <a:endParaRPr lang="en-US" dirty="0"/>
          </a:p>
        </p:txBody>
      </p:sp>
      <p:sp>
        <p:nvSpPr>
          <p:cNvPr id="4" name="Slide Number Placeholder 3">
            <a:extLst>
              <a:ext uri="{FF2B5EF4-FFF2-40B4-BE49-F238E27FC236}">
                <a16:creationId xmlns:a16="http://schemas.microsoft.com/office/drawing/2014/main" id="{D921406C-2B85-460B-B163-7690CC87D828}"/>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917C2F-494D-420F-920B-95179CCAFE65}"/>
                  </a:ext>
                </a:extLst>
              </p:cNvPr>
              <p:cNvSpPr txBox="1"/>
              <p:nvPr/>
            </p:nvSpPr>
            <p:spPr>
              <a:xfrm>
                <a:off x="7363631" y="6103055"/>
                <a:ext cx="2329740" cy="6580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𝐴𝑜𝐿𝑃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𝑎𝑡𝑎𝑛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num>
                        <m:den>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10" name="TextBox 9">
                <a:extLst>
                  <a:ext uri="{FF2B5EF4-FFF2-40B4-BE49-F238E27FC236}">
                    <a16:creationId xmlns:a16="http://schemas.microsoft.com/office/drawing/2014/main" id="{56917C2F-494D-420F-920B-95179CCAFE65}"/>
                  </a:ext>
                </a:extLst>
              </p:cNvPr>
              <p:cNvSpPr txBox="1">
                <a:spLocks noRot="1" noChangeAspect="1" noMove="1" noResize="1" noEditPoints="1" noAdjustHandles="1" noChangeArrowheads="1" noChangeShapeType="1" noTextEdit="1"/>
              </p:cNvSpPr>
              <p:nvPr/>
            </p:nvSpPr>
            <p:spPr>
              <a:xfrm>
                <a:off x="7363631" y="6103055"/>
                <a:ext cx="2329740" cy="6580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5FA6EA-52CA-4975-B2DB-9EA2A4D3CA8F}"/>
                  </a:ext>
                </a:extLst>
              </p:cNvPr>
              <p:cNvSpPr txBox="1"/>
              <p:nvPr/>
            </p:nvSpPr>
            <p:spPr>
              <a:xfrm>
                <a:off x="2542518" y="6103055"/>
                <a:ext cx="2420663" cy="65601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𝐷𝑜𝐿𝑃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e>
                      </m:ra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11" name="TextBox 10">
                <a:extLst>
                  <a:ext uri="{FF2B5EF4-FFF2-40B4-BE49-F238E27FC236}">
                    <a16:creationId xmlns:a16="http://schemas.microsoft.com/office/drawing/2014/main" id="{B45FA6EA-52CA-4975-B2DB-9EA2A4D3CA8F}"/>
                  </a:ext>
                </a:extLst>
              </p:cNvPr>
              <p:cNvSpPr txBox="1">
                <a:spLocks noRot="1" noChangeAspect="1" noMove="1" noResize="1" noEditPoints="1" noAdjustHandles="1" noChangeArrowheads="1" noChangeShapeType="1" noTextEdit="1"/>
              </p:cNvSpPr>
              <p:nvPr/>
            </p:nvSpPr>
            <p:spPr>
              <a:xfrm>
                <a:off x="2542518" y="6103055"/>
                <a:ext cx="2420663" cy="656013"/>
              </a:xfrm>
              <a:prstGeom prst="rect">
                <a:avLst/>
              </a:prstGeom>
              <a:blipFill>
                <a:blip r:embed="rId5"/>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63F2FEB-590B-4DD9-8F6D-A25445975F21}"/>
              </a:ext>
            </a:extLst>
          </p:cNvPr>
          <p:cNvPicPr>
            <a:picLocks noChangeAspect="1"/>
          </p:cNvPicPr>
          <p:nvPr/>
        </p:nvPicPr>
        <p:blipFill>
          <a:blip r:embed="rId6"/>
          <a:stretch>
            <a:fillRect/>
          </a:stretch>
        </p:blipFill>
        <p:spPr>
          <a:xfrm>
            <a:off x="1447799" y="2493080"/>
            <a:ext cx="4610100" cy="3609975"/>
          </a:xfrm>
          <a:prstGeom prst="rect">
            <a:avLst/>
          </a:prstGeom>
        </p:spPr>
      </p:pic>
      <p:pic>
        <p:nvPicPr>
          <p:cNvPr id="6" name="Picture 5">
            <a:extLst>
              <a:ext uri="{FF2B5EF4-FFF2-40B4-BE49-F238E27FC236}">
                <a16:creationId xmlns:a16="http://schemas.microsoft.com/office/drawing/2014/main" id="{187C4684-6377-45AF-8BAB-F32C1D1B00F3}"/>
              </a:ext>
            </a:extLst>
          </p:cNvPr>
          <p:cNvPicPr>
            <a:picLocks noChangeAspect="1"/>
          </p:cNvPicPr>
          <p:nvPr/>
        </p:nvPicPr>
        <p:blipFill>
          <a:blip r:embed="rId7"/>
          <a:stretch>
            <a:fillRect/>
          </a:stretch>
        </p:blipFill>
        <p:spPr>
          <a:xfrm>
            <a:off x="6271076" y="2493079"/>
            <a:ext cx="4610100" cy="3618053"/>
          </a:xfrm>
          <a:prstGeom prst="rect">
            <a:avLst/>
          </a:prstGeom>
        </p:spPr>
      </p:pic>
    </p:spTree>
    <p:extLst>
      <p:ext uri="{BB962C8B-B14F-4D97-AF65-F5344CB8AC3E}">
        <p14:creationId xmlns:p14="http://schemas.microsoft.com/office/powerpoint/2010/main" val="2774387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9896838-ABE2-4F52-806F-5BE262F62149}"/>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4200" b="0" i="0" kern="1200" dirty="0">
                <a:solidFill>
                  <a:schemeClr val="bg2"/>
                </a:solidFill>
                <a:latin typeface="+mj-lt"/>
                <a:ea typeface="+mj-ea"/>
                <a:cs typeface="+mj-cs"/>
              </a:rPr>
              <a:t>Light-bar</a:t>
            </a:r>
            <a:br>
              <a:rPr lang="en-US" sz="4200" b="0" i="0" kern="1200" dirty="0">
                <a:solidFill>
                  <a:schemeClr val="bg2"/>
                </a:solidFill>
                <a:latin typeface="+mj-lt"/>
                <a:ea typeface="+mj-ea"/>
                <a:cs typeface="+mj-cs"/>
              </a:rPr>
            </a:br>
            <a:r>
              <a:rPr lang="en-US" sz="4200" b="0" i="0" kern="1200" dirty="0">
                <a:solidFill>
                  <a:schemeClr val="bg2"/>
                </a:solidFill>
                <a:latin typeface="+mj-lt"/>
                <a:ea typeface="+mj-ea"/>
                <a:cs typeface="+mj-cs"/>
              </a:rPr>
              <a:t>leakage</a:t>
            </a:r>
            <a:br>
              <a:rPr lang="en-US" sz="4200" b="0" i="0" kern="1200" dirty="0">
                <a:solidFill>
                  <a:schemeClr val="bg2"/>
                </a:solidFill>
                <a:latin typeface="+mj-lt"/>
                <a:ea typeface="+mj-ea"/>
                <a:cs typeface="+mj-cs"/>
              </a:rPr>
            </a:br>
            <a:r>
              <a:rPr lang="en-US" sz="4200" b="0" i="0" kern="1200" dirty="0">
                <a:solidFill>
                  <a:schemeClr val="bg2"/>
                </a:solidFill>
                <a:latin typeface="+mj-lt"/>
                <a:ea typeface="+mj-ea"/>
                <a:cs typeface="+mj-cs"/>
              </a:rPr>
              <a:t>Source</a:t>
            </a:r>
          </a:p>
        </p:txBody>
      </p:sp>
      <p:grpSp>
        <p:nvGrpSpPr>
          <p:cNvPr id="25" name="Group 24">
            <a:extLst>
              <a:ext uri="{FF2B5EF4-FFF2-40B4-BE49-F238E27FC236}">
                <a16:creationId xmlns:a16="http://schemas.microsoft.com/office/drawing/2014/main" id="{C8F821F4-B6DB-4EC4-B2F4-CCC64AB81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6" name="Rectangle 25">
              <a:extLst>
                <a:ext uri="{FF2B5EF4-FFF2-40B4-BE49-F238E27FC236}">
                  <a16:creationId xmlns:a16="http://schemas.microsoft.com/office/drawing/2014/main" id="{6CEDE48F-DE7D-4871-954D-309A0EE9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04FD96D5-FEA2-404A-8FA3-02AC9B97A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8" name="Freeform 5">
              <a:extLst>
                <a:ext uri="{FF2B5EF4-FFF2-40B4-BE49-F238E27FC236}">
                  <a16:creationId xmlns:a16="http://schemas.microsoft.com/office/drawing/2014/main" id="{9C7ED580-F03F-4187-BEDE-78B529868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4" name="Slide Number Placeholder 3">
            <a:extLst>
              <a:ext uri="{FF2B5EF4-FFF2-40B4-BE49-F238E27FC236}">
                <a16:creationId xmlns:a16="http://schemas.microsoft.com/office/drawing/2014/main" id="{D921406C-2B85-460B-B163-7690CC87D828}"/>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marR="0" lvl="0" indent="0" defTabSz="914400" fontAlgn="auto">
              <a:spcBef>
                <a:spcPts val="0"/>
              </a:spcBef>
              <a:spcAft>
                <a:spcPts val="600"/>
              </a:spcAft>
              <a:buClrTx/>
              <a:buSzTx/>
              <a:buFontTx/>
              <a:buNone/>
              <a:tabLst/>
              <a:defRPr/>
            </a:pPr>
            <a:fld id="{D57F1E4F-1CFF-5643-939E-217C01CDF565}" type="slidenum">
              <a:rPr kumimoji="0" lang="en-US" u="none" strike="noStrike" cap="none" spc="0" normalizeH="0" baseline="0" noProof="0" smtClean="0">
                <a:ln>
                  <a:noFill/>
                </a:ln>
                <a:effectLst/>
                <a:uLnTx/>
                <a:uFillTx/>
              </a:rPr>
              <a:pPr marR="0" lvl="0" indent="0" defTabSz="914400" fontAlgn="auto">
                <a:spcBef>
                  <a:spcPts val="0"/>
                </a:spcBef>
                <a:spcAft>
                  <a:spcPts val="600"/>
                </a:spcAft>
                <a:buClrTx/>
                <a:buSzTx/>
                <a:buFontTx/>
                <a:buNone/>
                <a:tabLst/>
                <a:defRPr/>
              </a:pPr>
              <a:t>17</a:t>
            </a:fld>
            <a:endParaRPr kumimoji="0" lang="en-US" u="none" strike="noStrike" cap="none" spc="0" normalizeH="0" baseline="0" noProof="0">
              <a:ln>
                <a:noFill/>
              </a:ln>
              <a:effectLst/>
              <a:uLnTx/>
              <a:uFillTx/>
            </a:endParaRPr>
          </a:p>
        </p:txBody>
      </p:sp>
      <p:pic>
        <p:nvPicPr>
          <p:cNvPr id="3" name="Picture 2">
            <a:extLst>
              <a:ext uri="{FF2B5EF4-FFF2-40B4-BE49-F238E27FC236}">
                <a16:creationId xmlns:a16="http://schemas.microsoft.com/office/drawing/2014/main" id="{6CDC528B-1E21-4DCF-9F6C-8E3F1F53D9F3}"/>
              </a:ext>
            </a:extLst>
          </p:cNvPr>
          <p:cNvPicPr>
            <a:picLocks noChangeAspect="1"/>
          </p:cNvPicPr>
          <p:nvPr/>
        </p:nvPicPr>
        <p:blipFill>
          <a:blip r:embed="rId3"/>
          <a:stretch>
            <a:fillRect/>
          </a:stretch>
        </p:blipFill>
        <p:spPr>
          <a:xfrm>
            <a:off x="132819" y="402164"/>
            <a:ext cx="3329015" cy="2689379"/>
          </a:xfrm>
          <a:prstGeom prst="rect">
            <a:avLst/>
          </a:prstGeom>
        </p:spPr>
      </p:pic>
      <p:pic>
        <p:nvPicPr>
          <p:cNvPr id="5" name="Picture 4">
            <a:extLst>
              <a:ext uri="{FF2B5EF4-FFF2-40B4-BE49-F238E27FC236}">
                <a16:creationId xmlns:a16="http://schemas.microsoft.com/office/drawing/2014/main" id="{37B99A0E-549C-4CFF-A3A5-1B425F7CF4A3}"/>
              </a:ext>
            </a:extLst>
          </p:cNvPr>
          <p:cNvPicPr>
            <a:picLocks noChangeAspect="1"/>
          </p:cNvPicPr>
          <p:nvPr/>
        </p:nvPicPr>
        <p:blipFill>
          <a:blip r:embed="rId4"/>
          <a:stretch>
            <a:fillRect/>
          </a:stretch>
        </p:blipFill>
        <p:spPr>
          <a:xfrm>
            <a:off x="3977383" y="402164"/>
            <a:ext cx="3336284" cy="2689379"/>
          </a:xfrm>
          <a:prstGeom prst="rect">
            <a:avLst/>
          </a:prstGeom>
        </p:spPr>
      </p:pic>
      <p:pic>
        <p:nvPicPr>
          <p:cNvPr id="6" name="Picture 5">
            <a:extLst>
              <a:ext uri="{FF2B5EF4-FFF2-40B4-BE49-F238E27FC236}">
                <a16:creationId xmlns:a16="http://schemas.microsoft.com/office/drawing/2014/main" id="{8A791E69-2EE9-4FD1-A2BC-E07666C69F38}"/>
              </a:ext>
            </a:extLst>
          </p:cNvPr>
          <p:cNvPicPr>
            <a:picLocks noChangeAspect="1"/>
          </p:cNvPicPr>
          <p:nvPr/>
        </p:nvPicPr>
        <p:blipFill>
          <a:blip r:embed="rId5"/>
          <a:stretch>
            <a:fillRect/>
          </a:stretch>
        </p:blipFill>
        <p:spPr>
          <a:xfrm>
            <a:off x="2015169" y="3429000"/>
            <a:ext cx="3601458" cy="2915466"/>
          </a:xfrm>
          <a:prstGeom prst="rect">
            <a:avLst/>
          </a:prstGeom>
        </p:spPr>
      </p:pic>
      <p:sp>
        <p:nvSpPr>
          <p:cNvPr id="7" name="TextBox 6">
            <a:extLst>
              <a:ext uri="{FF2B5EF4-FFF2-40B4-BE49-F238E27FC236}">
                <a16:creationId xmlns:a16="http://schemas.microsoft.com/office/drawing/2014/main" id="{557E5306-DB77-4533-9115-2EE53F6BE135}"/>
              </a:ext>
            </a:extLst>
          </p:cNvPr>
          <p:cNvSpPr txBox="1"/>
          <p:nvPr/>
        </p:nvSpPr>
        <p:spPr>
          <a:xfrm>
            <a:off x="896707" y="106129"/>
            <a:ext cx="1713931" cy="369332"/>
          </a:xfrm>
          <a:prstGeom prst="rect">
            <a:avLst/>
          </a:prstGeom>
          <a:noFill/>
        </p:spPr>
        <p:txBody>
          <a:bodyPr wrap="none" rtlCol="0">
            <a:spAutoFit/>
          </a:bodyPr>
          <a:lstStyle/>
          <a:p>
            <a:r>
              <a:rPr lang="en-US" dirty="0"/>
              <a:t>Top Covered</a:t>
            </a:r>
          </a:p>
        </p:txBody>
      </p:sp>
      <p:sp>
        <p:nvSpPr>
          <p:cNvPr id="24" name="TextBox 23">
            <a:extLst>
              <a:ext uri="{FF2B5EF4-FFF2-40B4-BE49-F238E27FC236}">
                <a16:creationId xmlns:a16="http://schemas.microsoft.com/office/drawing/2014/main" id="{C9BA70DE-4C3B-431B-83EF-3CF92CD7C743}"/>
              </a:ext>
            </a:extLst>
          </p:cNvPr>
          <p:cNvSpPr txBox="1"/>
          <p:nvPr/>
        </p:nvSpPr>
        <p:spPr>
          <a:xfrm>
            <a:off x="4748822" y="69599"/>
            <a:ext cx="2122697" cy="369332"/>
          </a:xfrm>
          <a:prstGeom prst="rect">
            <a:avLst/>
          </a:prstGeom>
          <a:noFill/>
        </p:spPr>
        <p:txBody>
          <a:bodyPr wrap="none" rtlCol="0">
            <a:spAutoFit/>
          </a:bodyPr>
          <a:lstStyle/>
          <a:p>
            <a:r>
              <a:rPr lang="en-US" dirty="0"/>
              <a:t>Top Left Covered</a:t>
            </a:r>
          </a:p>
        </p:txBody>
      </p:sp>
      <p:sp>
        <p:nvSpPr>
          <p:cNvPr id="32" name="TextBox 31">
            <a:extLst>
              <a:ext uri="{FF2B5EF4-FFF2-40B4-BE49-F238E27FC236}">
                <a16:creationId xmlns:a16="http://schemas.microsoft.com/office/drawing/2014/main" id="{B547CFA7-8341-40FB-90CD-F7A4D3D6693B}"/>
              </a:ext>
            </a:extLst>
          </p:cNvPr>
          <p:cNvSpPr txBox="1"/>
          <p:nvPr/>
        </p:nvSpPr>
        <p:spPr>
          <a:xfrm>
            <a:off x="2839892" y="3096434"/>
            <a:ext cx="2274982" cy="369332"/>
          </a:xfrm>
          <a:prstGeom prst="rect">
            <a:avLst/>
          </a:prstGeom>
          <a:noFill/>
        </p:spPr>
        <p:txBody>
          <a:bodyPr wrap="none" rtlCol="0">
            <a:spAutoFit/>
          </a:bodyPr>
          <a:lstStyle/>
          <a:p>
            <a:r>
              <a:rPr lang="en-US" dirty="0"/>
              <a:t>Top Right Covered</a:t>
            </a:r>
          </a:p>
        </p:txBody>
      </p:sp>
    </p:spTree>
    <p:extLst>
      <p:ext uri="{BB962C8B-B14F-4D97-AF65-F5344CB8AC3E}">
        <p14:creationId xmlns:p14="http://schemas.microsoft.com/office/powerpoint/2010/main" val="90346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6838-ABE2-4F52-806F-5BE262F62149}"/>
              </a:ext>
            </a:extLst>
          </p:cNvPr>
          <p:cNvSpPr>
            <a:spLocks noGrp="1"/>
          </p:cNvSpPr>
          <p:nvPr>
            <p:ph type="title"/>
          </p:nvPr>
        </p:nvSpPr>
        <p:spPr/>
        <p:txBody>
          <a:bodyPr/>
          <a:lstStyle/>
          <a:p>
            <a:r>
              <a:rPr lang="en-US" dirty="0"/>
              <a:t>Different colormap?</a:t>
            </a:r>
          </a:p>
        </p:txBody>
      </p:sp>
      <p:sp>
        <p:nvSpPr>
          <p:cNvPr id="4" name="Slide Number Placeholder 3">
            <a:extLst>
              <a:ext uri="{FF2B5EF4-FFF2-40B4-BE49-F238E27FC236}">
                <a16:creationId xmlns:a16="http://schemas.microsoft.com/office/drawing/2014/main" id="{D921406C-2B85-460B-B163-7690CC87D828}"/>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9F2EB2-C5EE-448C-B35E-C9B273753E78}"/>
                  </a:ext>
                </a:extLst>
              </p:cNvPr>
              <p:cNvSpPr txBox="1"/>
              <p:nvPr/>
            </p:nvSpPr>
            <p:spPr>
              <a:xfrm>
                <a:off x="4717160" y="6122105"/>
                <a:ext cx="2420663" cy="65601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𝐷𝑜𝐿𝑃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e>
                      </m:ra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9" name="TextBox 8">
                <a:extLst>
                  <a:ext uri="{FF2B5EF4-FFF2-40B4-BE49-F238E27FC236}">
                    <a16:creationId xmlns:a16="http://schemas.microsoft.com/office/drawing/2014/main" id="{229F2EB2-C5EE-448C-B35E-C9B273753E78}"/>
                  </a:ext>
                </a:extLst>
              </p:cNvPr>
              <p:cNvSpPr txBox="1">
                <a:spLocks noRot="1" noChangeAspect="1" noMove="1" noResize="1" noEditPoints="1" noAdjustHandles="1" noChangeArrowheads="1" noChangeShapeType="1" noTextEdit="1"/>
              </p:cNvSpPr>
              <p:nvPr/>
            </p:nvSpPr>
            <p:spPr>
              <a:xfrm>
                <a:off x="4717160" y="6122105"/>
                <a:ext cx="2420663" cy="656013"/>
              </a:xfrm>
              <a:prstGeom prst="rect">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8A5C2A6-8BF5-4697-87A4-D507FD0D82BC}"/>
              </a:ext>
            </a:extLst>
          </p:cNvPr>
          <p:cNvPicPr>
            <a:picLocks noChangeAspect="1"/>
          </p:cNvPicPr>
          <p:nvPr/>
        </p:nvPicPr>
        <p:blipFill>
          <a:blip r:embed="rId3"/>
          <a:stretch>
            <a:fillRect/>
          </a:stretch>
        </p:blipFill>
        <p:spPr>
          <a:xfrm>
            <a:off x="6264509" y="2441121"/>
            <a:ext cx="4678541" cy="3680984"/>
          </a:xfrm>
          <a:prstGeom prst="rect">
            <a:avLst/>
          </a:prstGeom>
        </p:spPr>
      </p:pic>
      <p:pic>
        <p:nvPicPr>
          <p:cNvPr id="10" name="Picture 9">
            <a:extLst>
              <a:ext uri="{FF2B5EF4-FFF2-40B4-BE49-F238E27FC236}">
                <a16:creationId xmlns:a16="http://schemas.microsoft.com/office/drawing/2014/main" id="{57F6DDA1-4724-494B-8BE1-E3CACD319AB9}"/>
              </a:ext>
            </a:extLst>
          </p:cNvPr>
          <p:cNvPicPr>
            <a:picLocks noChangeAspect="1"/>
          </p:cNvPicPr>
          <p:nvPr/>
        </p:nvPicPr>
        <p:blipFill>
          <a:blip r:embed="rId4"/>
          <a:stretch>
            <a:fillRect/>
          </a:stretch>
        </p:blipFill>
        <p:spPr>
          <a:xfrm>
            <a:off x="1219740" y="2436500"/>
            <a:ext cx="4708468" cy="3680985"/>
          </a:xfrm>
          <a:prstGeom prst="rect">
            <a:avLst/>
          </a:prstGeom>
        </p:spPr>
      </p:pic>
    </p:spTree>
    <p:extLst>
      <p:ext uri="{BB962C8B-B14F-4D97-AF65-F5344CB8AC3E}">
        <p14:creationId xmlns:p14="http://schemas.microsoft.com/office/powerpoint/2010/main" val="1248419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6838-ABE2-4F52-806F-5BE262F62149}"/>
              </a:ext>
            </a:extLst>
          </p:cNvPr>
          <p:cNvSpPr>
            <a:spLocks noGrp="1"/>
          </p:cNvSpPr>
          <p:nvPr>
            <p:ph type="title"/>
          </p:nvPr>
        </p:nvSpPr>
        <p:spPr/>
        <p:txBody>
          <a:bodyPr/>
          <a:lstStyle/>
          <a:p>
            <a:r>
              <a:rPr lang="en-US" dirty="0"/>
              <a:t>Different colormap?</a:t>
            </a:r>
          </a:p>
        </p:txBody>
      </p:sp>
      <p:sp>
        <p:nvSpPr>
          <p:cNvPr id="4" name="Slide Number Placeholder 3">
            <a:extLst>
              <a:ext uri="{FF2B5EF4-FFF2-40B4-BE49-F238E27FC236}">
                <a16:creationId xmlns:a16="http://schemas.microsoft.com/office/drawing/2014/main" id="{D921406C-2B85-460B-B163-7690CC87D828}"/>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en-US" sz="2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EE2F0C-439B-4352-A788-F6A79CCB2940}"/>
                  </a:ext>
                </a:extLst>
              </p:cNvPr>
              <p:cNvSpPr txBox="1"/>
              <p:nvPr/>
            </p:nvSpPr>
            <p:spPr>
              <a:xfrm>
                <a:off x="4931131" y="6122105"/>
                <a:ext cx="2329740" cy="6580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𝐴𝑜𝐿𝑃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𝑎𝑡𝑎𝑛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num>
                        <m:den>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Choice>
        <mc:Fallback xmlns="">
          <p:sp>
            <p:nvSpPr>
              <p:cNvPr id="7" name="TextBox 6">
                <a:extLst>
                  <a:ext uri="{FF2B5EF4-FFF2-40B4-BE49-F238E27FC236}">
                    <a16:creationId xmlns:a16="http://schemas.microsoft.com/office/drawing/2014/main" id="{E9EE2F0C-439B-4352-A788-F6A79CCB2940}"/>
                  </a:ext>
                </a:extLst>
              </p:cNvPr>
              <p:cNvSpPr txBox="1">
                <a:spLocks noRot="1" noChangeAspect="1" noMove="1" noResize="1" noEditPoints="1" noAdjustHandles="1" noChangeArrowheads="1" noChangeShapeType="1" noTextEdit="1"/>
              </p:cNvSpPr>
              <p:nvPr/>
            </p:nvSpPr>
            <p:spPr>
              <a:xfrm>
                <a:off x="4931131" y="6122105"/>
                <a:ext cx="2329740" cy="658065"/>
              </a:xfrm>
              <a:prstGeom prst="rect">
                <a:avLst/>
              </a:prstGeom>
              <a:blipFill>
                <a:blip r:embed="rId2"/>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BADCF43-6373-4846-BE61-C86064015A81}"/>
              </a:ext>
            </a:extLst>
          </p:cNvPr>
          <p:cNvPicPr>
            <a:picLocks noChangeAspect="1"/>
          </p:cNvPicPr>
          <p:nvPr/>
        </p:nvPicPr>
        <p:blipFill>
          <a:blip r:embed="rId3"/>
          <a:stretch>
            <a:fillRect/>
          </a:stretch>
        </p:blipFill>
        <p:spPr>
          <a:xfrm>
            <a:off x="6314238" y="2436499"/>
            <a:ext cx="4711076" cy="3685605"/>
          </a:xfrm>
          <a:prstGeom prst="rect">
            <a:avLst/>
          </a:prstGeom>
        </p:spPr>
      </p:pic>
      <p:pic>
        <p:nvPicPr>
          <p:cNvPr id="13" name="Picture 12">
            <a:extLst>
              <a:ext uri="{FF2B5EF4-FFF2-40B4-BE49-F238E27FC236}">
                <a16:creationId xmlns:a16="http://schemas.microsoft.com/office/drawing/2014/main" id="{6BBE0B89-C92F-4D03-821A-E1524C5CC18F}"/>
              </a:ext>
            </a:extLst>
          </p:cNvPr>
          <p:cNvPicPr>
            <a:picLocks noChangeAspect="1"/>
          </p:cNvPicPr>
          <p:nvPr/>
        </p:nvPicPr>
        <p:blipFill>
          <a:blip r:embed="rId4"/>
          <a:stretch>
            <a:fillRect/>
          </a:stretch>
        </p:blipFill>
        <p:spPr>
          <a:xfrm>
            <a:off x="1154954" y="2436500"/>
            <a:ext cx="4722810" cy="3685605"/>
          </a:xfrm>
          <a:prstGeom prst="rect">
            <a:avLst/>
          </a:prstGeom>
        </p:spPr>
      </p:pic>
    </p:spTree>
    <p:extLst>
      <p:ext uri="{BB962C8B-B14F-4D97-AF65-F5344CB8AC3E}">
        <p14:creationId xmlns:p14="http://schemas.microsoft.com/office/powerpoint/2010/main" val="417303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3"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Shape 14">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7"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F61C1D67-F388-42BC-88F2-B4CF78218162}"/>
              </a:ext>
            </a:extLst>
          </p:cNvPr>
          <p:cNvSpPr>
            <a:spLocks noGrp="1"/>
          </p:cNvSpPr>
          <p:nvPr>
            <p:ph type="title"/>
          </p:nvPr>
        </p:nvSpPr>
        <p:spPr>
          <a:xfrm>
            <a:off x="994087" y="1130603"/>
            <a:ext cx="3342442" cy="4596794"/>
          </a:xfrm>
        </p:spPr>
        <p:txBody>
          <a:bodyPr anchor="ctr">
            <a:normAutofit/>
          </a:bodyPr>
          <a:lstStyle/>
          <a:p>
            <a:r>
              <a:rPr lang="en-US" sz="3200" dirty="0">
                <a:solidFill>
                  <a:srgbClr val="EBEBEB"/>
                </a:solidFill>
              </a:rPr>
              <a:t>Current Progress</a:t>
            </a:r>
          </a:p>
        </p:txBody>
      </p:sp>
      <p:sp>
        <p:nvSpPr>
          <p:cNvPr id="3" name="Content Placeholder 2">
            <a:extLst>
              <a:ext uri="{FF2B5EF4-FFF2-40B4-BE49-F238E27FC236}">
                <a16:creationId xmlns:a16="http://schemas.microsoft.com/office/drawing/2014/main" id="{BE9AC1CB-9250-43DC-A974-9B785F266179}"/>
              </a:ext>
            </a:extLst>
          </p:cNvPr>
          <p:cNvSpPr>
            <a:spLocks noGrp="1"/>
          </p:cNvSpPr>
          <p:nvPr>
            <p:ph idx="1"/>
          </p:nvPr>
        </p:nvSpPr>
        <p:spPr>
          <a:xfrm>
            <a:off x="5029200" y="161363"/>
            <a:ext cx="6601689" cy="6695050"/>
          </a:xfrm>
        </p:spPr>
        <p:txBody>
          <a:bodyPr anchor="t">
            <a:normAutofit/>
          </a:bodyPr>
          <a:lstStyle/>
          <a:p>
            <a:pPr lvl="1">
              <a:lnSpc>
                <a:spcPct val="90000"/>
              </a:lnSpc>
            </a:pPr>
            <a:r>
              <a:rPr lang="en-US" sz="1200" dirty="0"/>
              <a:t>Linear Polarizer has been replaced with </a:t>
            </a:r>
            <a:r>
              <a:rPr lang="en-US" sz="1200" dirty="0" err="1"/>
              <a:t>Moxtek</a:t>
            </a:r>
            <a:r>
              <a:rPr lang="en-US" sz="1200" dirty="0"/>
              <a:t> Ultra BB LP on a motor controlled rotating holder.</a:t>
            </a:r>
          </a:p>
          <a:p>
            <a:pPr lvl="1">
              <a:lnSpc>
                <a:spcPct val="90000"/>
              </a:lnSpc>
            </a:pPr>
            <a:endParaRPr lang="en-US" sz="1200" dirty="0"/>
          </a:p>
          <a:p>
            <a:pPr lvl="1">
              <a:lnSpc>
                <a:spcPct val="90000"/>
              </a:lnSpc>
            </a:pPr>
            <a:endParaRPr lang="en-US" sz="1200" dirty="0"/>
          </a:p>
          <a:p>
            <a:pPr lvl="1">
              <a:lnSpc>
                <a:spcPct val="90000"/>
              </a:lnSpc>
            </a:pPr>
            <a:endParaRPr lang="en-US" sz="1200" dirty="0"/>
          </a:p>
          <a:p>
            <a:pPr lvl="1">
              <a:lnSpc>
                <a:spcPct val="90000"/>
              </a:lnSpc>
            </a:pPr>
            <a:endParaRPr lang="en-US" sz="1200" dirty="0"/>
          </a:p>
          <a:p>
            <a:pPr lvl="1">
              <a:lnSpc>
                <a:spcPct val="90000"/>
              </a:lnSpc>
            </a:pPr>
            <a:endParaRPr lang="en-US" sz="1200" dirty="0"/>
          </a:p>
          <a:p>
            <a:pPr lvl="1">
              <a:lnSpc>
                <a:spcPct val="90000"/>
              </a:lnSpc>
            </a:pPr>
            <a:endParaRPr lang="en-US" sz="1200" dirty="0"/>
          </a:p>
          <a:p>
            <a:pPr lvl="1">
              <a:lnSpc>
                <a:spcPct val="90000"/>
              </a:lnSpc>
            </a:pPr>
            <a:endParaRPr lang="en-US" sz="1200" dirty="0"/>
          </a:p>
          <a:p>
            <a:pPr lvl="1">
              <a:lnSpc>
                <a:spcPct val="90000"/>
              </a:lnSpc>
            </a:pPr>
            <a:r>
              <a:rPr lang="en-US" sz="1200" dirty="0"/>
              <a:t>Rotation seems to be working well</a:t>
            </a:r>
          </a:p>
          <a:p>
            <a:pPr marL="914400" lvl="2" indent="0">
              <a:lnSpc>
                <a:spcPct val="90000"/>
              </a:lnSpc>
              <a:buNone/>
            </a:pPr>
            <a:endParaRPr lang="en-US" sz="1200" dirty="0"/>
          </a:p>
          <a:p>
            <a:pPr lvl="2">
              <a:lnSpc>
                <a:spcPct val="90000"/>
              </a:lnSpc>
            </a:pPr>
            <a:endParaRPr lang="en-US" sz="1200" dirty="0"/>
          </a:p>
          <a:p>
            <a:pPr lvl="2">
              <a:lnSpc>
                <a:spcPct val="90000"/>
              </a:lnSpc>
            </a:pPr>
            <a:endParaRPr lang="en-US" sz="1200" dirty="0"/>
          </a:p>
          <a:p>
            <a:pPr lvl="2">
              <a:lnSpc>
                <a:spcPct val="90000"/>
              </a:lnSpc>
            </a:pPr>
            <a:endParaRPr lang="en-US" sz="1200" dirty="0"/>
          </a:p>
          <a:p>
            <a:pPr lvl="2">
              <a:lnSpc>
                <a:spcPct val="90000"/>
              </a:lnSpc>
            </a:pPr>
            <a:endParaRPr lang="en-US" sz="1200" dirty="0"/>
          </a:p>
          <a:p>
            <a:pPr lvl="2">
              <a:lnSpc>
                <a:spcPct val="90000"/>
              </a:lnSpc>
            </a:pPr>
            <a:endParaRPr lang="en-US" sz="1200" dirty="0"/>
          </a:p>
          <a:p>
            <a:pPr lvl="1">
              <a:lnSpc>
                <a:spcPct val="90000"/>
              </a:lnSpc>
            </a:pPr>
            <a:endParaRPr lang="en-US" sz="1200" dirty="0"/>
          </a:p>
          <a:p>
            <a:pPr marL="457200" lvl="1" indent="0">
              <a:lnSpc>
                <a:spcPct val="90000"/>
              </a:lnSpc>
              <a:buNone/>
            </a:pPr>
            <a:endParaRPr lang="en-US" sz="1200" dirty="0"/>
          </a:p>
        </p:txBody>
      </p:sp>
      <p:sp>
        <p:nvSpPr>
          <p:cNvPr id="4" name="Slide Number Placeholder 3">
            <a:extLst>
              <a:ext uri="{FF2B5EF4-FFF2-40B4-BE49-F238E27FC236}">
                <a16:creationId xmlns:a16="http://schemas.microsoft.com/office/drawing/2014/main" id="{FFE81E1D-D35E-48AD-B9D0-353C82E4E557}"/>
              </a:ext>
            </a:extLst>
          </p:cNvPr>
          <p:cNvSpPr>
            <a:spLocks noGrp="1"/>
          </p:cNvSpPr>
          <p:nvPr>
            <p:ph type="sldNum" sz="quarter" idx="12"/>
          </p:nvPr>
        </p:nvSpPr>
        <p:spPr>
          <a:xfrm>
            <a:off x="10792691" y="6391838"/>
            <a:ext cx="838199" cy="304799"/>
          </a:xfrm>
        </p:spPr>
        <p:txBody>
          <a:bodyPr anchor="ctr">
            <a:normAutofit/>
          </a:bodyPr>
          <a:lstStyle/>
          <a:p>
            <a:pPr algn="r">
              <a:spcAft>
                <a:spcPts val="600"/>
              </a:spcAft>
            </a:pPr>
            <a:fld id="{D57F1E4F-1CFF-5643-939E-217C01CDF565}" type="slidenum">
              <a:rPr lang="en-US" sz="1000">
                <a:solidFill>
                  <a:schemeClr val="accent1"/>
                </a:solidFill>
              </a:rPr>
              <a:pPr algn="r">
                <a:spcAft>
                  <a:spcPts val="600"/>
                </a:spcAft>
              </a:pPr>
              <a:t>2</a:t>
            </a:fld>
            <a:endParaRPr lang="en-US" sz="1000" dirty="0">
              <a:solidFill>
                <a:schemeClr val="accent1"/>
              </a:solidFill>
            </a:endParaRPr>
          </a:p>
        </p:txBody>
      </p:sp>
      <p:pic>
        <p:nvPicPr>
          <p:cNvPr id="5" name="image_from_ios">
            <a:hlinkClick r:id="" action="ppaction://media"/>
            <a:extLst>
              <a:ext uri="{FF2B5EF4-FFF2-40B4-BE49-F238E27FC236}">
                <a16:creationId xmlns:a16="http://schemas.microsoft.com/office/drawing/2014/main" id="{9AB3C590-FA99-4AA7-B67A-5CE9CE0CF9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76515" y="3089365"/>
            <a:ext cx="2110409" cy="3061063"/>
          </a:xfrm>
          <a:prstGeom prst="rect">
            <a:avLst/>
          </a:prstGeom>
        </p:spPr>
      </p:pic>
    </p:spTree>
    <p:extLst>
      <p:ext uri="{BB962C8B-B14F-4D97-AF65-F5344CB8AC3E}">
        <p14:creationId xmlns:p14="http://schemas.microsoft.com/office/powerpoint/2010/main" val="141437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2"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4" name="Freeform: Shape 33">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6"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91C9D07-193E-487F-AE5D-3B31B853F1A3}"/>
              </a:ext>
            </a:extLst>
          </p:cNvPr>
          <p:cNvSpPr>
            <a:spLocks noGrp="1"/>
          </p:cNvSpPr>
          <p:nvPr>
            <p:ph type="title"/>
          </p:nvPr>
        </p:nvSpPr>
        <p:spPr>
          <a:xfrm>
            <a:off x="639098" y="629265"/>
            <a:ext cx="5132438" cy="1622322"/>
          </a:xfrm>
        </p:spPr>
        <p:txBody>
          <a:bodyPr>
            <a:normAutofit/>
          </a:bodyPr>
          <a:lstStyle/>
          <a:p>
            <a:r>
              <a:rPr lang="en-US" dirty="0">
                <a:solidFill>
                  <a:srgbClr val="EBEBEB"/>
                </a:solidFill>
              </a:rPr>
              <a:t>Summary</a:t>
            </a:r>
          </a:p>
        </p:txBody>
      </p:sp>
      <p:pic>
        <p:nvPicPr>
          <p:cNvPr id="27" name="Graphic 26" descr="Cloud">
            <a:extLst>
              <a:ext uri="{FF2B5EF4-FFF2-40B4-BE49-F238E27FC236}">
                <a16:creationId xmlns:a16="http://schemas.microsoft.com/office/drawing/2014/main" id="{E870F817-090B-4AF7-B884-D1DC473A16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4836" y="1023437"/>
            <a:ext cx="4828707" cy="4828707"/>
          </a:xfrm>
          <a:prstGeom prst="rect">
            <a:avLst/>
          </a:prstGeom>
        </p:spPr>
      </p:pic>
      <p:sp>
        <p:nvSpPr>
          <p:cNvPr id="38" name="Rectangle 37">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6D104989-EAAA-4348-9C71-0FEB4ABAB6EA}"/>
              </a:ext>
            </a:extLst>
          </p:cNvPr>
          <p:cNvSpPr>
            <a:spLocks noGrp="1"/>
          </p:cNvSpPr>
          <p:nvPr>
            <p:ph type="sldNum" sz="quarter" idx="12"/>
          </p:nvPr>
        </p:nvSpPr>
        <p:spPr>
          <a:xfrm>
            <a:off x="10352540" y="295729"/>
            <a:ext cx="838199" cy="767687"/>
          </a:xfrm>
        </p:spPr>
        <p:txBody>
          <a:bodyPr>
            <a:normAutofit/>
          </a:bodyPr>
          <a:lstStyle/>
          <a:p>
            <a:pPr>
              <a:spcAft>
                <a:spcPts val="600"/>
              </a:spcAft>
            </a:pPr>
            <a:fld id="{D57F1E4F-1CFF-5643-939E-217C01CDF565}" type="slidenum">
              <a:rPr lang="en-US">
                <a:solidFill>
                  <a:srgbClr val="FFFFFF"/>
                </a:solidFill>
              </a:rPr>
              <a:pPr>
                <a:spcAft>
                  <a:spcPts val="600"/>
                </a:spcAft>
              </a:pPr>
              <a:t>20</a:t>
            </a:fld>
            <a:endParaRPr lang="en-US">
              <a:solidFill>
                <a:srgbClr val="FFFFFF"/>
              </a:solidFill>
            </a:endParaRPr>
          </a:p>
        </p:txBody>
      </p:sp>
      <p:sp>
        <p:nvSpPr>
          <p:cNvPr id="3" name="Content Placeholder 2">
            <a:extLst>
              <a:ext uri="{FF2B5EF4-FFF2-40B4-BE49-F238E27FC236}">
                <a16:creationId xmlns:a16="http://schemas.microsoft.com/office/drawing/2014/main" id="{C1FB7634-017B-444A-94A5-9A92CF789A48}"/>
              </a:ext>
            </a:extLst>
          </p:cNvPr>
          <p:cNvSpPr>
            <a:spLocks noGrp="1"/>
          </p:cNvSpPr>
          <p:nvPr>
            <p:ph idx="1"/>
          </p:nvPr>
        </p:nvSpPr>
        <p:spPr>
          <a:xfrm>
            <a:off x="653106" y="1802777"/>
            <a:ext cx="5132439" cy="4308774"/>
          </a:xfrm>
        </p:spPr>
        <p:txBody>
          <a:bodyPr anchor="ctr">
            <a:normAutofit/>
          </a:bodyPr>
          <a:lstStyle/>
          <a:p>
            <a:endParaRPr lang="en-US" dirty="0">
              <a:solidFill>
                <a:srgbClr val="FFFFFF"/>
              </a:solidFill>
            </a:endParaRPr>
          </a:p>
          <a:p>
            <a:r>
              <a:rPr lang="en-US" dirty="0"/>
              <a:t>Motor control of LP seems to work great!</a:t>
            </a:r>
          </a:p>
          <a:p>
            <a:r>
              <a:rPr lang="en-US" dirty="0"/>
              <a:t>Looking into and purchasing replacement parts</a:t>
            </a:r>
            <a:endParaRPr lang="en-US" dirty="0">
              <a:solidFill>
                <a:srgbClr val="FFFFFF"/>
              </a:solidFill>
            </a:endParaRPr>
          </a:p>
          <a:p>
            <a:r>
              <a:rPr lang="en-US" dirty="0">
                <a:solidFill>
                  <a:srgbClr val="FFFFFF"/>
                </a:solidFill>
              </a:rPr>
              <a:t>Low camera counts with ND filter even at lowest exposures, need to find a fix for this</a:t>
            </a:r>
          </a:p>
          <a:p>
            <a:r>
              <a:rPr lang="en-US" dirty="0">
                <a:solidFill>
                  <a:srgbClr val="FFFFFF"/>
                </a:solidFill>
              </a:rPr>
              <a:t>Purchasing new tripod</a:t>
            </a:r>
          </a:p>
          <a:p>
            <a:r>
              <a:rPr lang="en-US" dirty="0">
                <a:solidFill>
                  <a:srgbClr val="FFFFFF"/>
                </a:solidFill>
              </a:rPr>
              <a:t>Uniformity tests planned to see what’s happening with sky images</a:t>
            </a:r>
          </a:p>
          <a:p>
            <a:r>
              <a:rPr lang="en-US" dirty="0"/>
              <a:t>Colormap opinions?</a:t>
            </a:r>
          </a:p>
          <a:p>
            <a:pPr marL="0" indent="0">
              <a:buNone/>
            </a:pPr>
            <a:endParaRPr lang="en-US" dirty="0">
              <a:solidFill>
                <a:srgbClr val="FFFFFF"/>
              </a:solidFill>
            </a:endParaRPr>
          </a:p>
        </p:txBody>
      </p:sp>
    </p:spTree>
    <p:extLst>
      <p:ext uri="{BB962C8B-B14F-4D97-AF65-F5344CB8AC3E}">
        <p14:creationId xmlns:p14="http://schemas.microsoft.com/office/powerpoint/2010/main" val="4657609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E488-CC08-46BE-B17B-9975EF30A1B1}"/>
              </a:ext>
            </a:extLst>
          </p:cNvPr>
          <p:cNvSpPr>
            <a:spLocks noGrp="1"/>
          </p:cNvSpPr>
          <p:nvPr>
            <p:ph type="title"/>
          </p:nvPr>
        </p:nvSpPr>
        <p:spPr/>
        <p:txBody>
          <a:bodyPr/>
          <a:lstStyle/>
          <a:p>
            <a:r>
              <a:rPr lang="en-US" dirty="0"/>
              <a:t>ULTRASIP program</a:t>
            </a:r>
          </a:p>
        </p:txBody>
      </p:sp>
      <p:sp>
        <p:nvSpPr>
          <p:cNvPr id="3" name="Content Placeholder 2">
            <a:extLst>
              <a:ext uri="{FF2B5EF4-FFF2-40B4-BE49-F238E27FC236}">
                <a16:creationId xmlns:a16="http://schemas.microsoft.com/office/drawing/2014/main" id="{376BB6EC-C4A8-4694-9F4E-5AED758402C9}"/>
              </a:ext>
            </a:extLst>
          </p:cNvPr>
          <p:cNvSpPr>
            <a:spLocks noGrp="1"/>
          </p:cNvSpPr>
          <p:nvPr>
            <p:ph idx="1"/>
          </p:nvPr>
        </p:nvSpPr>
        <p:spPr/>
        <p:txBody>
          <a:bodyPr/>
          <a:lstStyle/>
          <a:p>
            <a:r>
              <a:rPr lang="en-US" dirty="0"/>
              <a:t>Significant decrease in code time</a:t>
            </a:r>
          </a:p>
          <a:p>
            <a:pPr lvl="1"/>
            <a:r>
              <a:rPr lang="en-US" dirty="0"/>
              <a:t>Change some code with image taking to lower times from ~8s/averaged image to ~0.12s/averaged image</a:t>
            </a:r>
          </a:p>
          <a:p>
            <a:pPr lvl="1"/>
            <a:r>
              <a:rPr lang="en-US" dirty="0"/>
              <a:t>Motor speed has been increased from 2 deg/s to 7deg/s (This is the maximum velocity). </a:t>
            </a:r>
          </a:p>
          <a:p>
            <a:pPr lvl="2"/>
            <a:r>
              <a:rPr lang="en-US" dirty="0"/>
              <a:t>Lowers measurement time from ~70 to ~30 secs for 4 positions</a:t>
            </a:r>
          </a:p>
          <a:p>
            <a:pPr lvl="1"/>
            <a:r>
              <a:rPr lang="en-US" dirty="0"/>
              <a:t>Overall decrease in measurement time from 90 secs (last week’s measurements) to 30 secs</a:t>
            </a:r>
          </a:p>
        </p:txBody>
      </p:sp>
      <p:sp>
        <p:nvSpPr>
          <p:cNvPr id="4" name="Slide Number Placeholder 3">
            <a:extLst>
              <a:ext uri="{FF2B5EF4-FFF2-40B4-BE49-F238E27FC236}">
                <a16:creationId xmlns:a16="http://schemas.microsoft.com/office/drawing/2014/main" id="{2951C877-8798-47B2-901D-B1C005CF1BEF}"/>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42550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C6ED1-4F75-4A5E-B9D9-C9D5A000EE11}"/>
              </a:ext>
            </a:extLst>
          </p:cNvPr>
          <p:cNvSpPr>
            <a:spLocks noGrp="1"/>
          </p:cNvSpPr>
          <p:nvPr>
            <p:ph type="title"/>
          </p:nvPr>
        </p:nvSpPr>
        <p:spPr/>
        <p:txBody>
          <a:bodyPr/>
          <a:lstStyle/>
          <a:p>
            <a:r>
              <a:rPr lang="en-US" dirty="0"/>
              <a:t>New Ultra BB LP</a:t>
            </a:r>
          </a:p>
        </p:txBody>
      </p:sp>
      <p:sp>
        <p:nvSpPr>
          <p:cNvPr id="3" name="Content Placeholder 2">
            <a:extLst>
              <a:ext uri="{FF2B5EF4-FFF2-40B4-BE49-F238E27FC236}">
                <a16:creationId xmlns:a16="http://schemas.microsoft.com/office/drawing/2014/main" id="{12CCFCE7-8F49-4EE3-83BA-5D87E5939B15}"/>
              </a:ext>
            </a:extLst>
          </p:cNvPr>
          <p:cNvSpPr>
            <a:spLocks noGrp="1"/>
          </p:cNvSpPr>
          <p:nvPr>
            <p:ph idx="1"/>
          </p:nvPr>
        </p:nvSpPr>
        <p:spPr>
          <a:xfrm>
            <a:off x="5050970" y="2569029"/>
            <a:ext cx="5617029" cy="3831771"/>
          </a:xfrm>
        </p:spPr>
        <p:txBody>
          <a:bodyPr>
            <a:normAutofit/>
          </a:bodyPr>
          <a:lstStyle/>
          <a:p>
            <a:r>
              <a:rPr lang="en-US" dirty="0" err="1"/>
              <a:t>Moxtek</a:t>
            </a:r>
            <a:r>
              <a:rPr lang="en-US" dirty="0"/>
              <a:t> Ultra Broadband Linear Polarizer (UBB01A)</a:t>
            </a:r>
          </a:p>
          <a:p>
            <a:pPr lvl="1"/>
            <a:r>
              <a:rPr lang="en-US" dirty="0"/>
              <a:t>Range: 300-3250 nm</a:t>
            </a:r>
          </a:p>
          <a:p>
            <a:pPr lvl="1"/>
            <a:r>
              <a:rPr lang="en-US" dirty="0" err="1"/>
              <a:t>Tp</a:t>
            </a:r>
            <a:r>
              <a:rPr lang="en-US" dirty="0"/>
              <a:t>%: 50 @ 300 nm, 82 @ 450 nm</a:t>
            </a:r>
          </a:p>
          <a:p>
            <a:pPr lvl="1"/>
            <a:r>
              <a:rPr lang="en-US" dirty="0"/>
              <a:t>CR: 30 (min) @ 300 nm, 600 (min) @ 450 nm</a:t>
            </a:r>
          </a:p>
          <a:p>
            <a:pPr lvl="1"/>
            <a:r>
              <a:rPr lang="en-US" dirty="0"/>
              <a:t>25 mm Diameter</a:t>
            </a:r>
          </a:p>
          <a:p>
            <a:r>
              <a:rPr lang="en-US" dirty="0"/>
              <a:t>No more artifact in the images</a:t>
            </a:r>
          </a:p>
          <a:p>
            <a:r>
              <a:rPr lang="en-US" dirty="0"/>
              <a:t>Images have been much clearer</a:t>
            </a:r>
          </a:p>
          <a:p>
            <a:pPr marL="457200" lvl="1" indent="0">
              <a:buNone/>
            </a:pPr>
            <a:r>
              <a:rPr lang="en-US" dirty="0"/>
              <a:t> </a:t>
            </a:r>
          </a:p>
        </p:txBody>
      </p:sp>
      <p:sp>
        <p:nvSpPr>
          <p:cNvPr id="4" name="Slide Number Placeholder 3">
            <a:extLst>
              <a:ext uri="{FF2B5EF4-FFF2-40B4-BE49-F238E27FC236}">
                <a16:creationId xmlns:a16="http://schemas.microsoft.com/office/drawing/2014/main" id="{EB05CEE0-9759-4288-89A6-D5ABAA7164ED}"/>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5" name="Picture 4">
            <a:extLst>
              <a:ext uri="{FF2B5EF4-FFF2-40B4-BE49-F238E27FC236}">
                <a16:creationId xmlns:a16="http://schemas.microsoft.com/office/drawing/2014/main" id="{1CF78E72-C6AF-463D-B5E1-803C4B1A6C9A}"/>
              </a:ext>
            </a:extLst>
          </p:cNvPr>
          <p:cNvPicPr>
            <a:picLocks noChangeAspect="1"/>
          </p:cNvPicPr>
          <p:nvPr/>
        </p:nvPicPr>
        <p:blipFill>
          <a:blip r:embed="rId2"/>
          <a:stretch>
            <a:fillRect/>
          </a:stretch>
        </p:blipFill>
        <p:spPr>
          <a:xfrm>
            <a:off x="1154954" y="2949575"/>
            <a:ext cx="3276600" cy="2724150"/>
          </a:xfrm>
          <a:prstGeom prst="rect">
            <a:avLst/>
          </a:prstGeom>
        </p:spPr>
      </p:pic>
    </p:spTree>
    <p:extLst>
      <p:ext uri="{BB962C8B-B14F-4D97-AF65-F5344CB8AC3E}">
        <p14:creationId xmlns:p14="http://schemas.microsoft.com/office/powerpoint/2010/main" val="241742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35E5AD8E-2303-42DC-AB3A-34412F174742}"/>
              </a:ext>
            </a:extLst>
          </p:cNvPr>
          <p:cNvSpPr/>
          <p:nvPr/>
        </p:nvSpPr>
        <p:spPr>
          <a:xfrm>
            <a:off x="6130376" y="3178246"/>
            <a:ext cx="6061624" cy="35418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27387-9D0B-4C89-84D3-433753C2C028}"/>
              </a:ext>
            </a:extLst>
          </p:cNvPr>
          <p:cNvSpPr>
            <a:spLocks noGrp="1"/>
          </p:cNvSpPr>
          <p:nvPr>
            <p:ph type="title"/>
          </p:nvPr>
        </p:nvSpPr>
        <p:spPr/>
        <p:txBody>
          <a:bodyPr/>
          <a:lstStyle/>
          <a:p>
            <a:r>
              <a:rPr lang="en-US" dirty="0"/>
              <a:t>Measurement Images</a:t>
            </a:r>
          </a:p>
        </p:txBody>
      </p:sp>
      <p:sp>
        <p:nvSpPr>
          <p:cNvPr id="3" name="Content Placeholder 2">
            <a:extLst>
              <a:ext uri="{FF2B5EF4-FFF2-40B4-BE49-F238E27FC236}">
                <a16:creationId xmlns:a16="http://schemas.microsoft.com/office/drawing/2014/main" id="{81A45C4F-5846-4F5B-BA18-CAB7177D3DC2}"/>
              </a:ext>
            </a:extLst>
          </p:cNvPr>
          <p:cNvSpPr>
            <a:spLocks noGrp="1"/>
          </p:cNvSpPr>
          <p:nvPr>
            <p:ph idx="1"/>
          </p:nvPr>
        </p:nvSpPr>
        <p:spPr>
          <a:xfrm>
            <a:off x="469648" y="2179305"/>
            <a:ext cx="5639372" cy="3416300"/>
          </a:xfrm>
        </p:spPr>
        <p:txBody>
          <a:bodyPr>
            <a:normAutofit/>
          </a:bodyPr>
          <a:lstStyle/>
          <a:p>
            <a:r>
              <a:rPr lang="en-US" dirty="0"/>
              <a:t>Measurements: Arizona A, Basketball stadium, clouds, clouds over mountains, and sky</a:t>
            </a:r>
          </a:p>
          <a:p>
            <a:r>
              <a:rPr lang="en-US" dirty="0"/>
              <a:t>Exposure Time: from 0.13s and 0.23s </a:t>
            </a:r>
          </a:p>
          <a:p>
            <a:r>
              <a:rPr lang="en-US" dirty="0"/>
              <a:t>Measurements taken 14:00-14:24 on day one</a:t>
            </a:r>
          </a:p>
        </p:txBody>
      </p:sp>
      <p:sp>
        <p:nvSpPr>
          <p:cNvPr id="4" name="Slide Number Placeholder 3">
            <a:extLst>
              <a:ext uri="{FF2B5EF4-FFF2-40B4-BE49-F238E27FC236}">
                <a16:creationId xmlns:a16="http://schemas.microsoft.com/office/drawing/2014/main" id="{6053EFAD-21D7-446F-8D2B-B8B52CF2257D}"/>
              </a:ext>
            </a:extLst>
          </p:cNvPr>
          <p:cNvSpPr>
            <a:spLocks noGrp="1"/>
          </p:cNvSpPr>
          <p:nvPr>
            <p:ph type="sldNum" sz="quarter" idx="12"/>
          </p:nvPr>
        </p:nvSpPr>
        <p:spPr/>
        <p:txBody>
          <a:bodyPr/>
          <a:lstStyle/>
          <a:p>
            <a:fld id="{D57F1E4F-1CFF-5643-939E-217C01CDF565}" type="slidenum">
              <a:rPr lang="en-US" smtClean="0"/>
              <a:pPr/>
              <a:t>5</a:t>
            </a:fld>
            <a:endParaRPr lang="en-US" dirty="0"/>
          </a:p>
        </p:txBody>
      </p:sp>
      <mc:AlternateContent xmlns:mc="http://schemas.openxmlformats.org/markup-compatibility/2006" xmlns:am3d="http://schemas.microsoft.com/office/drawing/2017/model3d">
        <mc:Choice Requires="am3d">
          <p:graphicFrame>
            <p:nvGraphicFramePr>
              <p:cNvPr id="5" name="3D Model 4" descr="Cube">
                <a:extLst>
                  <a:ext uri="{FF2B5EF4-FFF2-40B4-BE49-F238E27FC236}">
                    <a16:creationId xmlns:a16="http://schemas.microsoft.com/office/drawing/2014/main" id="{8CDE6836-2CE0-4B74-9C0F-234A779218B4}"/>
                  </a:ext>
                </a:extLst>
              </p:cNvPr>
              <p:cNvGraphicFramePr>
                <a:graphicFrameLocks noChangeAspect="1"/>
              </p:cNvGraphicFramePr>
              <p:nvPr>
                <p:extLst>
                  <p:ext uri="{D42A27DB-BD31-4B8C-83A1-F6EECF244321}">
                    <p14:modId xmlns:p14="http://schemas.microsoft.com/office/powerpoint/2010/main" val="124317768"/>
                  </p:ext>
                </p:extLst>
              </p:nvPr>
            </p:nvGraphicFramePr>
            <p:xfrm>
              <a:off x="8558843" y="4158483"/>
              <a:ext cx="1111287" cy="1202826"/>
            </p:xfrm>
            <a:graphic>
              <a:graphicData uri="http://schemas.microsoft.com/office/drawing/2017/model3d">
                <am3d:model3d r:embed="rId2">
                  <am3d:spPr>
                    <a:xfrm>
                      <a:off x="0" y="0"/>
                      <a:ext cx="1111287" cy="1202826"/>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513795" ay="-1372284" az="-622689"/>
                    <am3d:postTrans dx="0" dy="0" dz="0"/>
                  </am3d:trans>
                  <am3d:raster rName="Office3DRenderer" rVer="16.0.8326">
                    <am3d:blip r:embed="rId3"/>
                  </am3d:raster>
                  <am3d:objViewport viewportSz="12776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Cube">
                <a:extLst>
                  <a:ext uri="{FF2B5EF4-FFF2-40B4-BE49-F238E27FC236}">
                    <a16:creationId xmlns:a16="http://schemas.microsoft.com/office/drawing/2014/main" id="{8CDE6836-2CE0-4B74-9C0F-234A779218B4}"/>
                  </a:ext>
                </a:extLst>
              </p:cNvPr>
              <p:cNvPicPr>
                <a:picLocks noGrp="1" noRot="1" noChangeAspect="1" noMove="1" noResize="1" noEditPoints="1" noAdjustHandles="1" noChangeArrowheads="1" noChangeShapeType="1" noCrop="1"/>
              </p:cNvPicPr>
              <p:nvPr/>
            </p:nvPicPr>
            <p:blipFill>
              <a:blip r:embed="rId4"/>
              <a:stretch>
                <a:fillRect/>
              </a:stretch>
            </p:blipFill>
            <p:spPr>
              <a:xfrm>
                <a:off x="8558843" y="4158483"/>
                <a:ext cx="1111287" cy="1202826"/>
              </a:xfrm>
              <a:prstGeom prst="rect">
                <a:avLst/>
              </a:prstGeom>
            </p:spPr>
          </p:pic>
        </mc:Fallback>
      </mc:AlternateContent>
      <p:pic>
        <p:nvPicPr>
          <p:cNvPr id="10" name="Graphic 9" descr="Confused person with solid fill">
            <a:extLst>
              <a:ext uri="{FF2B5EF4-FFF2-40B4-BE49-F238E27FC236}">
                <a16:creationId xmlns:a16="http://schemas.microsoft.com/office/drawing/2014/main" id="{B99F48AE-A4C7-4728-AC94-E8ADCAB3DD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4592" y="4029415"/>
            <a:ext cx="379894" cy="379894"/>
          </a:xfrm>
          <a:prstGeom prst="rect">
            <a:avLst/>
          </a:prstGeom>
        </p:spPr>
      </p:pic>
      <p:pic>
        <p:nvPicPr>
          <p:cNvPr id="12" name="Graphic 11" descr="Woman with solid fill">
            <a:extLst>
              <a:ext uri="{FF2B5EF4-FFF2-40B4-BE49-F238E27FC236}">
                <a16:creationId xmlns:a16="http://schemas.microsoft.com/office/drawing/2014/main" id="{16B7B609-1E91-4ED3-8C33-F4831E3294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6926" y="4044668"/>
            <a:ext cx="365854" cy="365854"/>
          </a:xfrm>
          <a:prstGeom prst="rect">
            <a:avLst/>
          </a:prstGeom>
        </p:spPr>
      </p:pic>
      <p:pic>
        <p:nvPicPr>
          <p:cNvPr id="14" name="Graphic 13" descr="Telescope with solid fill">
            <a:extLst>
              <a:ext uri="{FF2B5EF4-FFF2-40B4-BE49-F238E27FC236}">
                <a16:creationId xmlns:a16="http://schemas.microsoft.com/office/drawing/2014/main" id="{123DAB34-70DF-40A8-A14C-5A89D7B0CE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43470" y="4057593"/>
            <a:ext cx="457200" cy="457200"/>
          </a:xfrm>
          <a:prstGeom prst="rect">
            <a:avLst/>
          </a:prstGeom>
        </p:spPr>
      </p:pic>
      <p:pic>
        <p:nvPicPr>
          <p:cNvPr id="16" name="Graphic 15" descr="Dim (Smaller Sun) with solid fill">
            <a:extLst>
              <a:ext uri="{FF2B5EF4-FFF2-40B4-BE49-F238E27FC236}">
                <a16:creationId xmlns:a16="http://schemas.microsoft.com/office/drawing/2014/main" id="{A705102F-2437-49E4-B502-9D21247E4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36030" y="2009271"/>
            <a:ext cx="914400" cy="914400"/>
          </a:xfrm>
          <a:prstGeom prst="rect">
            <a:avLst/>
          </a:prstGeom>
        </p:spPr>
      </p:pic>
      <p:sp>
        <p:nvSpPr>
          <p:cNvPr id="19" name="TextBox 18">
            <a:extLst>
              <a:ext uri="{FF2B5EF4-FFF2-40B4-BE49-F238E27FC236}">
                <a16:creationId xmlns:a16="http://schemas.microsoft.com/office/drawing/2014/main" id="{794068B3-82C7-46F5-8C96-2AF9C6A4A5A5}"/>
              </a:ext>
            </a:extLst>
          </p:cNvPr>
          <p:cNvSpPr txBox="1"/>
          <p:nvPr/>
        </p:nvSpPr>
        <p:spPr>
          <a:xfrm>
            <a:off x="11513975" y="6350726"/>
            <a:ext cx="356188" cy="369332"/>
          </a:xfrm>
          <a:prstGeom prst="rect">
            <a:avLst/>
          </a:prstGeom>
          <a:noFill/>
        </p:spPr>
        <p:txBody>
          <a:bodyPr wrap="none" rtlCol="0">
            <a:spAutoFit/>
          </a:bodyPr>
          <a:lstStyle/>
          <a:p>
            <a:r>
              <a:rPr lang="en-US" dirty="0"/>
              <a:t>N</a:t>
            </a:r>
          </a:p>
        </p:txBody>
      </p:sp>
      <p:sp>
        <p:nvSpPr>
          <p:cNvPr id="20" name="TextBox 19">
            <a:extLst>
              <a:ext uri="{FF2B5EF4-FFF2-40B4-BE49-F238E27FC236}">
                <a16:creationId xmlns:a16="http://schemas.microsoft.com/office/drawing/2014/main" id="{18252D4E-4758-439B-B2B2-6D430D64830D}"/>
              </a:ext>
            </a:extLst>
          </p:cNvPr>
          <p:cNvSpPr txBox="1"/>
          <p:nvPr/>
        </p:nvSpPr>
        <p:spPr>
          <a:xfrm>
            <a:off x="6096000" y="3059668"/>
            <a:ext cx="300082" cy="369332"/>
          </a:xfrm>
          <a:prstGeom prst="rect">
            <a:avLst/>
          </a:prstGeom>
          <a:noFill/>
        </p:spPr>
        <p:txBody>
          <a:bodyPr wrap="none" rtlCol="0">
            <a:spAutoFit/>
          </a:bodyPr>
          <a:lstStyle/>
          <a:p>
            <a:r>
              <a:rPr lang="en-US" dirty="0"/>
              <a:t>S</a:t>
            </a:r>
          </a:p>
        </p:txBody>
      </p:sp>
      <p:sp>
        <p:nvSpPr>
          <p:cNvPr id="21" name="TextBox 20">
            <a:extLst>
              <a:ext uri="{FF2B5EF4-FFF2-40B4-BE49-F238E27FC236}">
                <a16:creationId xmlns:a16="http://schemas.microsoft.com/office/drawing/2014/main" id="{03546E4A-1EA3-430E-9364-E45329BD61A1}"/>
              </a:ext>
            </a:extLst>
          </p:cNvPr>
          <p:cNvSpPr txBox="1"/>
          <p:nvPr/>
        </p:nvSpPr>
        <p:spPr>
          <a:xfrm>
            <a:off x="6021597" y="6325340"/>
            <a:ext cx="405880" cy="369332"/>
          </a:xfrm>
          <a:prstGeom prst="rect">
            <a:avLst/>
          </a:prstGeom>
          <a:noFill/>
        </p:spPr>
        <p:txBody>
          <a:bodyPr wrap="none" rtlCol="0">
            <a:spAutoFit/>
          </a:bodyPr>
          <a:lstStyle/>
          <a:p>
            <a:r>
              <a:rPr lang="en-US" dirty="0"/>
              <a:t>W</a:t>
            </a:r>
          </a:p>
        </p:txBody>
      </p:sp>
      <p:sp>
        <p:nvSpPr>
          <p:cNvPr id="26" name="TextBox 25">
            <a:extLst>
              <a:ext uri="{FF2B5EF4-FFF2-40B4-BE49-F238E27FC236}">
                <a16:creationId xmlns:a16="http://schemas.microsoft.com/office/drawing/2014/main" id="{8342FBF1-4F23-471D-BB22-762863805713}"/>
              </a:ext>
            </a:extLst>
          </p:cNvPr>
          <p:cNvSpPr txBox="1"/>
          <p:nvPr/>
        </p:nvSpPr>
        <p:spPr>
          <a:xfrm>
            <a:off x="3741384" y="6232121"/>
            <a:ext cx="2027966" cy="523220"/>
          </a:xfrm>
          <a:prstGeom prst="rect">
            <a:avLst/>
          </a:prstGeom>
          <a:noFill/>
        </p:spPr>
        <p:txBody>
          <a:bodyPr wrap="square" rtlCol="0">
            <a:spAutoFit/>
          </a:bodyPr>
          <a:lstStyle/>
          <a:p>
            <a:r>
              <a:rPr lang="en-US" sz="1400" dirty="0">
                <a:solidFill>
                  <a:schemeClr val="bg1">
                    <a:lumMod val="95000"/>
                  </a:schemeClr>
                </a:solidFill>
              </a:rPr>
              <a:t>Height of sun during</a:t>
            </a:r>
          </a:p>
          <a:p>
            <a:r>
              <a:rPr lang="en-US" sz="1400" dirty="0">
                <a:solidFill>
                  <a:schemeClr val="bg1">
                    <a:lumMod val="95000"/>
                  </a:schemeClr>
                </a:solidFill>
              </a:rPr>
              <a:t>measurements</a:t>
            </a:r>
          </a:p>
        </p:txBody>
      </p:sp>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6FCEE7D7-3BFB-43AE-8FC5-04ABBAD2CE5A}"/>
                  </a:ext>
                </a:extLst>
              </p14:cNvPr>
              <p14:cNvContentPartPr/>
              <p14:nvPr/>
            </p14:nvContentPartPr>
            <p14:xfrm>
              <a:off x="6783076" y="4739811"/>
              <a:ext cx="360" cy="360"/>
            </p14:xfrm>
          </p:contentPart>
        </mc:Choice>
        <mc:Fallback xmlns="">
          <p:pic>
            <p:nvPicPr>
              <p:cNvPr id="34" name="Ink 33">
                <a:extLst>
                  <a:ext uri="{FF2B5EF4-FFF2-40B4-BE49-F238E27FC236}">
                    <a16:creationId xmlns:a16="http://schemas.microsoft.com/office/drawing/2014/main" id="{6FCEE7D7-3BFB-43AE-8FC5-04ABBAD2CE5A}"/>
                  </a:ext>
                </a:extLst>
              </p:cNvPr>
              <p:cNvPicPr/>
              <p:nvPr/>
            </p:nvPicPr>
            <p:blipFill>
              <a:blip r:embed="rId18"/>
              <a:stretch>
                <a:fillRect/>
              </a:stretch>
            </p:blipFill>
            <p:spPr>
              <a:xfrm>
                <a:off x="6720076" y="4676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4" name="Ink 43">
                <a:extLst>
                  <a:ext uri="{FF2B5EF4-FFF2-40B4-BE49-F238E27FC236}">
                    <a16:creationId xmlns:a16="http://schemas.microsoft.com/office/drawing/2014/main" id="{B5BDD599-188A-4878-ABC2-2ED99109A5B4}"/>
                  </a:ext>
                </a:extLst>
              </p14:cNvPr>
              <p14:cNvContentPartPr/>
              <p14:nvPr/>
            </p14:nvContentPartPr>
            <p14:xfrm>
              <a:off x="6866956" y="3881211"/>
              <a:ext cx="360" cy="360"/>
            </p14:xfrm>
          </p:contentPart>
        </mc:Choice>
        <mc:Fallback xmlns="">
          <p:pic>
            <p:nvPicPr>
              <p:cNvPr id="44" name="Ink 43">
                <a:extLst>
                  <a:ext uri="{FF2B5EF4-FFF2-40B4-BE49-F238E27FC236}">
                    <a16:creationId xmlns:a16="http://schemas.microsoft.com/office/drawing/2014/main" id="{B5BDD599-188A-4878-ABC2-2ED99109A5B4}"/>
                  </a:ext>
                </a:extLst>
              </p:cNvPr>
              <p:cNvPicPr/>
              <p:nvPr/>
            </p:nvPicPr>
            <p:blipFill>
              <a:blip r:embed="rId18"/>
              <a:stretch>
                <a:fillRect/>
              </a:stretch>
            </p:blipFill>
            <p:spPr>
              <a:xfrm>
                <a:off x="6803956" y="38182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id="{A4879AC4-4460-4FD4-95C8-60EDD91A5FA8}"/>
                  </a:ext>
                </a:extLst>
              </p14:cNvPr>
              <p14:cNvContentPartPr/>
              <p14:nvPr/>
            </p14:nvContentPartPr>
            <p14:xfrm>
              <a:off x="11336356" y="6493731"/>
              <a:ext cx="360" cy="360"/>
            </p14:xfrm>
          </p:contentPart>
        </mc:Choice>
        <mc:Fallback xmlns="">
          <p:pic>
            <p:nvPicPr>
              <p:cNvPr id="45" name="Ink 44">
                <a:extLst>
                  <a:ext uri="{FF2B5EF4-FFF2-40B4-BE49-F238E27FC236}">
                    <a16:creationId xmlns:a16="http://schemas.microsoft.com/office/drawing/2014/main" id="{A4879AC4-4460-4FD4-95C8-60EDD91A5FA8}"/>
                  </a:ext>
                </a:extLst>
              </p:cNvPr>
              <p:cNvPicPr/>
              <p:nvPr/>
            </p:nvPicPr>
            <p:blipFill>
              <a:blip r:embed="rId18"/>
              <a:stretch>
                <a:fillRect/>
              </a:stretch>
            </p:blipFill>
            <p:spPr>
              <a:xfrm>
                <a:off x="11273716" y="6431091"/>
                <a:ext cx="126000" cy="126000"/>
              </a:xfrm>
              <a:prstGeom prst="rect">
                <a:avLst/>
              </a:prstGeom>
            </p:spPr>
          </p:pic>
        </mc:Fallback>
      </mc:AlternateContent>
      <p:pic>
        <p:nvPicPr>
          <p:cNvPr id="18" name="Graphic 17" descr="Cloud with solid fill">
            <a:extLst>
              <a:ext uri="{FF2B5EF4-FFF2-40B4-BE49-F238E27FC236}">
                <a16:creationId xmlns:a16="http://schemas.microsoft.com/office/drawing/2014/main" id="{1D7ECF06-18FF-4C8B-903E-38D2556467A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734709" y="5647871"/>
            <a:ext cx="914400" cy="914400"/>
          </a:xfrm>
          <a:prstGeom prst="rect">
            <a:avLst/>
          </a:prstGeom>
        </p:spPr>
      </p:pic>
      <p:pic>
        <p:nvPicPr>
          <p:cNvPr id="64" name="Graphic 63" descr="Mountains with solid fill">
            <a:extLst>
              <a:ext uri="{FF2B5EF4-FFF2-40B4-BE49-F238E27FC236}">
                <a16:creationId xmlns:a16="http://schemas.microsoft.com/office/drawing/2014/main" id="{674FAFFA-36EF-4674-9315-EEA3AFF10FE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784243" y="6036531"/>
            <a:ext cx="914400" cy="914400"/>
          </a:xfrm>
          <a:prstGeom prst="rect">
            <a:avLst/>
          </a:prstGeom>
        </p:spPr>
      </p:pic>
      <p:sp>
        <p:nvSpPr>
          <p:cNvPr id="39" name="TextBox 38">
            <a:extLst>
              <a:ext uri="{FF2B5EF4-FFF2-40B4-BE49-F238E27FC236}">
                <a16:creationId xmlns:a16="http://schemas.microsoft.com/office/drawing/2014/main" id="{9332A160-19A4-4ACF-B9E0-75F720BC59FD}"/>
              </a:ext>
            </a:extLst>
          </p:cNvPr>
          <p:cNvSpPr txBox="1"/>
          <p:nvPr/>
        </p:nvSpPr>
        <p:spPr>
          <a:xfrm>
            <a:off x="10461426" y="4291999"/>
            <a:ext cx="644728" cy="253916"/>
          </a:xfrm>
          <a:prstGeom prst="rect">
            <a:avLst/>
          </a:prstGeom>
          <a:noFill/>
        </p:spPr>
        <p:txBody>
          <a:bodyPr wrap="none" rtlCol="0">
            <a:spAutoFit/>
          </a:bodyPr>
          <a:lstStyle/>
          <a:p>
            <a:r>
              <a:rPr lang="en-US" sz="1050" dirty="0"/>
              <a:t>55 deg</a:t>
            </a:r>
          </a:p>
        </p:txBody>
      </p:sp>
      <p:pic>
        <p:nvPicPr>
          <p:cNvPr id="40" name="Graphic 39" descr="Stadium with solid fill">
            <a:extLst>
              <a:ext uri="{FF2B5EF4-FFF2-40B4-BE49-F238E27FC236}">
                <a16:creationId xmlns:a16="http://schemas.microsoft.com/office/drawing/2014/main" id="{A0FD76CC-6997-40D3-AE12-A736C8C43E4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67086" y="3383332"/>
            <a:ext cx="674261" cy="674261"/>
          </a:xfrm>
          <a:prstGeom prst="rect">
            <a:avLst/>
          </a:prstGeom>
        </p:spPr>
      </p:pic>
      <p:sp>
        <p:nvSpPr>
          <p:cNvPr id="48" name="TextBox 47">
            <a:extLst>
              <a:ext uri="{FF2B5EF4-FFF2-40B4-BE49-F238E27FC236}">
                <a16:creationId xmlns:a16="http://schemas.microsoft.com/office/drawing/2014/main" id="{1BD418CA-0443-4D76-BE70-042AEE1EC188}"/>
              </a:ext>
            </a:extLst>
          </p:cNvPr>
          <p:cNvSpPr txBox="1"/>
          <p:nvPr/>
        </p:nvSpPr>
        <p:spPr>
          <a:xfrm>
            <a:off x="5710646" y="3580554"/>
            <a:ext cx="312906" cy="369332"/>
          </a:xfrm>
          <a:prstGeom prst="rect">
            <a:avLst/>
          </a:prstGeom>
          <a:noFill/>
        </p:spPr>
        <p:txBody>
          <a:bodyPr wrap="none" rtlCol="0">
            <a:spAutoFit/>
          </a:bodyPr>
          <a:lstStyle/>
          <a:p>
            <a:r>
              <a:rPr lang="en-US" dirty="0">
                <a:solidFill>
                  <a:srgbClr val="FF0000"/>
                </a:solidFill>
              </a:rPr>
              <a:t>2</a:t>
            </a:r>
          </a:p>
        </p:txBody>
      </p:sp>
      <p:sp>
        <p:nvSpPr>
          <p:cNvPr id="51" name="TextBox 50">
            <a:extLst>
              <a:ext uri="{FF2B5EF4-FFF2-40B4-BE49-F238E27FC236}">
                <a16:creationId xmlns:a16="http://schemas.microsoft.com/office/drawing/2014/main" id="{459DCA65-D227-4658-BADB-1FF38F6C488A}"/>
              </a:ext>
            </a:extLst>
          </p:cNvPr>
          <p:cNvSpPr txBox="1"/>
          <p:nvPr/>
        </p:nvSpPr>
        <p:spPr>
          <a:xfrm>
            <a:off x="11193565" y="3807367"/>
            <a:ext cx="312906" cy="369332"/>
          </a:xfrm>
          <a:prstGeom prst="rect">
            <a:avLst/>
          </a:prstGeom>
          <a:noFill/>
        </p:spPr>
        <p:txBody>
          <a:bodyPr wrap="none" rtlCol="0">
            <a:spAutoFit/>
          </a:bodyPr>
          <a:lstStyle/>
          <a:p>
            <a:r>
              <a:rPr lang="en-US" dirty="0">
                <a:solidFill>
                  <a:srgbClr val="FF0000"/>
                </a:solidFill>
              </a:rPr>
              <a:t>2</a:t>
            </a:r>
          </a:p>
        </p:txBody>
      </p:sp>
      <p:pic>
        <p:nvPicPr>
          <p:cNvPr id="36" name="Graphic 35" descr="Cloud with solid fill">
            <a:extLst>
              <a:ext uri="{FF2B5EF4-FFF2-40B4-BE49-F238E27FC236}">
                <a16:creationId xmlns:a16="http://schemas.microsoft.com/office/drawing/2014/main" id="{BB2E5774-9F74-4A38-A137-739B48003B2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17799" y="2554664"/>
            <a:ext cx="914400" cy="914400"/>
          </a:xfrm>
          <a:prstGeom prst="rect">
            <a:avLst/>
          </a:prstGeom>
        </p:spPr>
      </p:pic>
      <p:pic>
        <p:nvPicPr>
          <p:cNvPr id="37" name="Graphic 36" descr="Cloud with solid fill">
            <a:extLst>
              <a:ext uri="{FF2B5EF4-FFF2-40B4-BE49-F238E27FC236}">
                <a16:creationId xmlns:a16="http://schemas.microsoft.com/office/drawing/2014/main" id="{4B0F2949-3412-41D0-86E0-F8647F1C5B4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49726" y="1722105"/>
            <a:ext cx="914400" cy="914400"/>
          </a:xfrm>
          <a:prstGeom prst="rect">
            <a:avLst/>
          </a:prstGeom>
        </p:spPr>
      </p:pic>
      <p:pic>
        <p:nvPicPr>
          <p:cNvPr id="38" name="Graphic 37" descr="Cloud with solid fill">
            <a:extLst>
              <a:ext uri="{FF2B5EF4-FFF2-40B4-BE49-F238E27FC236}">
                <a16:creationId xmlns:a16="http://schemas.microsoft.com/office/drawing/2014/main" id="{9A8B6E72-342A-47E3-9793-9CF0E14304A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650986" y="5253842"/>
            <a:ext cx="914400" cy="914400"/>
          </a:xfrm>
          <a:prstGeom prst="rect">
            <a:avLst/>
          </a:prstGeom>
        </p:spPr>
      </p:pic>
      <p:cxnSp>
        <p:nvCxnSpPr>
          <p:cNvPr id="13" name="Straight Connector 12">
            <a:extLst>
              <a:ext uri="{FF2B5EF4-FFF2-40B4-BE49-F238E27FC236}">
                <a16:creationId xmlns:a16="http://schemas.microsoft.com/office/drawing/2014/main" id="{0134951A-3CF2-4E61-A390-168EEE770474}"/>
              </a:ext>
            </a:extLst>
          </p:cNvPr>
          <p:cNvCxnSpPr/>
          <p:nvPr/>
        </p:nvCxnSpPr>
        <p:spPr>
          <a:xfrm flipV="1">
            <a:off x="9020955" y="2468221"/>
            <a:ext cx="0" cy="196314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0B9F660-C828-4A53-8942-DFB409420289}"/>
              </a:ext>
            </a:extLst>
          </p:cNvPr>
          <p:cNvSpPr txBox="1"/>
          <p:nvPr/>
        </p:nvSpPr>
        <p:spPr>
          <a:xfrm>
            <a:off x="10550430" y="2272937"/>
            <a:ext cx="1415772" cy="369332"/>
          </a:xfrm>
          <a:prstGeom prst="rect">
            <a:avLst/>
          </a:prstGeom>
          <a:noFill/>
        </p:spPr>
        <p:txBody>
          <a:bodyPr wrap="none" rtlCol="0">
            <a:spAutoFit/>
          </a:bodyPr>
          <a:lstStyle/>
          <a:p>
            <a:r>
              <a:rPr lang="en-US" dirty="0"/>
              <a:t>14:00-14:24</a:t>
            </a:r>
          </a:p>
        </p:txBody>
      </p:sp>
    </p:spTree>
    <p:extLst>
      <p:ext uri="{BB962C8B-B14F-4D97-AF65-F5344CB8AC3E}">
        <p14:creationId xmlns:p14="http://schemas.microsoft.com/office/powerpoint/2010/main" val="327228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2E4961-0929-4F42-95A9-3481B1B25507}"/>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3" name="Title 12">
            <a:extLst>
              <a:ext uri="{FF2B5EF4-FFF2-40B4-BE49-F238E27FC236}">
                <a16:creationId xmlns:a16="http://schemas.microsoft.com/office/drawing/2014/main" id="{6130658E-0062-4648-A51A-6A0EF99C15B6}"/>
              </a:ext>
            </a:extLst>
          </p:cNvPr>
          <p:cNvSpPr>
            <a:spLocks noGrp="1"/>
          </p:cNvSpPr>
          <p:nvPr>
            <p:ph type="title"/>
          </p:nvPr>
        </p:nvSpPr>
        <p:spPr/>
        <p:txBody>
          <a:bodyPr/>
          <a:lstStyle/>
          <a:p>
            <a:r>
              <a:rPr lang="en-US" dirty="0"/>
              <a:t>Sun location</a:t>
            </a:r>
          </a:p>
        </p:txBody>
      </p:sp>
      <p:sp>
        <p:nvSpPr>
          <p:cNvPr id="14" name="TextBox 13">
            <a:extLst>
              <a:ext uri="{FF2B5EF4-FFF2-40B4-BE49-F238E27FC236}">
                <a16:creationId xmlns:a16="http://schemas.microsoft.com/office/drawing/2014/main" id="{4D6FF7AE-12E3-462A-8217-48DCB0D640CF}"/>
              </a:ext>
            </a:extLst>
          </p:cNvPr>
          <p:cNvSpPr txBox="1"/>
          <p:nvPr/>
        </p:nvSpPr>
        <p:spPr>
          <a:xfrm>
            <a:off x="2580740" y="2422976"/>
            <a:ext cx="1415772" cy="369332"/>
          </a:xfrm>
          <a:prstGeom prst="rect">
            <a:avLst/>
          </a:prstGeom>
          <a:noFill/>
        </p:spPr>
        <p:txBody>
          <a:bodyPr wrap="none" rtlCol="0">
            <a:spAutoFit/>
          </a:bodyPr>
          <a:lstStyle/>
          <a:p>
            <a:r>
              <a:rPr lang="en-US" dirty="0"/>
              <a:t>14:09-14:47</a:t>
            </a:r>
          </a:p>
        </p:txBody>
      </p:sp>
      <p:sp>
        <p:nvSpPr>
          <p:cNvPr id="15" name="TextBox 14">
            <a:extLst>
              <a:ext uri="{FF2B5EF4-FFF2-40B4-BE49-F238E27FC236}">
                <a16:creationId xmlns:a16="http://schemas.microsoft.com/office/drawing/2014/main" id="{D3DB469C-2175-43FB-A5FB-B50594111FD0}"/>
              </a:ext>
            </a:extLst>
          </p:cNvPr>
          <p:cNvSpPr txBox="1"/>
          <p:nvPr/>
        </p:nvSpPr>
        <p:spPr>
          <a:xfrm>
            <a:off x="8110324" y="4273317"/>
            <a:ext cx="308098" cy="369332"/>
          </a:xfrm>
          <a:prstGeom prst="rect">
            <a:avLst/>
          </a:prstGeom>
          <a:noFill/>
        </p:spPr>
        <p:txBody>
          <a:bodyPr wrap="none" rtlCol="0">
            <a:spAutoFit/>
          </a:bodyPr>
          <a:lstStyle/>
          <a:p>
            <a:r>
              <a:rPr lang="en-US" dirty="0"/>
              <a:t>E</a:t>
            </a:r>
          </a:p>
        </p:txBody>
      </p:sp>
      <p:sp>
        <p:nvSpPr>
          <p:cNvPr id="16" name="TextBox 15">
            <a:extLst>
              <a:ext uri="{FF2B5EF4-FFF2-40B4-BE49-F238E27FC236}">
                <a16:creationId xmlns:a16="http://schemas.microsoft.com/office/drawing/2014/main" id="{F8AC2D5B-6061-4EF1-A852-ECC69F63D774}"/>
              </a:ext>
            </a:extLst>
          </p:cNvPr>
          <p:cNvSpPr txBox="1"/>
          <p:nvPr/>
        </p:nvSpPr>
        <p:spPr>
          <a:xfrm>
            <a:off x="3590632" y="4273317"/>
            <a:ext cx="405880" cy="369332"/>
          </a:xfrm>
          <a:prstGeom prst="rect">
            <a:avLst/>
          </a:prstGeom>
          <a:noFill/>
        </p:spPr>
        <p:txBody>
          <a:bodyPr wrap="none" rtlCol="0">
            <a:spAutoFit/>
          </a:bodyPr>
          <a:lstStyle/>
          <a:p>
            <a:r>
              <a:rPr lang="en-US" dirty="0"/>
              <a:t>W</a:t>
            </a:r>
          </a:p>
        </p:txBody>
      </p:sp>
      <p:sp>
        <p:nvSpPr>
          <p:cNvPr id="17" name="TextBox 16">
            <a:extLst>
              <a:ext uri="{FF2B5EF4-FFF2-40B4-BE49-F238E27FC236}">
                <a16:creationId xmlns:a16="http://schemas.microsoft.com/office/drawing/2014/main" id="{AD0CCFDB-8DE2-487B-B2A8-11B7C1F944A3}"/>
              </a:ext>
            </a:extLst>
          </p:cNvPr>
          <p:cNvSpPr txBox="1"/>
          <p:nvPr/>
        </p:nvSpPr>
        <p:spPr>
          <a:xfrm>
            <a:off x="5945958" y="6488668"/>
            <a:ext cx="300082" cy="369332"/>
          </a:xfrm>
          <a:prstGeom prst="rect">
            <a:avLst/>
          </a:prstGeom>
          <a:noFill/>
        </p:spPr>
        <p:txBody>
          <a:bodyPr wrap="none" rtlCol="0">
            <a:spAutoFit/>
          </a:bodyPr>
          <a:lstStyle/>
          <a:p>
            <a:r>
              <a:rPr lang="en-US" dirty="0"/>
              <a:t>S</a:t>
            </a:r>
          </a:p>
        </p:txBody>
      </p:sp>
      <p:sp>
        <p:nvSpPr>
          <p:cNvPr id="18" name="TextBox 17">
            <a:extLst>
              <a:ext uri="{FF2B5EF4-FFF2-40B4-BE49-F238E27FC236}">
                <a16:creationId xmlns:a16="http://schemas.microsoft.com/office/drawing/2014/main" id="{75AE757B-9695-4087-91CE-FFA03F0A2DA0}"/>
              </a:ext>
            </a:extLst>
          </p:cNvPr>
          <p:cNvSpPr txBox="1"/>
          <p:nvPr/>
        </p:nvSpPr>
        <p:spPr>
          <a:xfrm>
            <a:off x="5917905" y="2008108"/>
            <a:ext cx="356188" cy="369332"/>
          </a:xfrm>
          <a:prstGeom prst="rect">
            <a:avLst/>
          </a:prstGeom>
          <a:noFill/>
        </p:spPr>
        <p:txBody>
          <a:bodyPr wrap="none" rtlCol="0">
            <a:spAutoFit/>
          </a:bodyPr>
          <a:lstStyle/>
          <a:p>
            <a:r>
              <a:rPr lang="en-US" dirty="0"/>
              <a:t>N</a:t>
            </a:r>
          </a:p>
        </p:txBody>
      </p:sp>
      <p:pic>
        <p:nvPicPr>
          <p:cNvPr id="19" name="Picture 18">
            <a:extLst>
              <a:ext uri="{FF2B5EF4-FFF2-40B4-BE49-F238E27FC236}">
                <a16:creationId xmlns:a16="http://schemas.microsoft.com/office/drawing/2014/main" id="{5C5CEA6B-8BF3-4975-939C-7DBF9DB1BDCA}"/>
              </a:ext>
            </a:extLst>
          </p:cNvPr>
          <p:cNvPicPr>
            <a:picLocks noChangeAspect="1"/>
          </p:cNvPicPr>
          <p:nvPr/>
        </p:nvPicPr>
        <p:blipFill>
          <a:blip r:embed="rId2"/>
          <a:stretch>
            <a:fillRect/>
          </a:stretch>
        </p:blipFill>
        <p:spPr>
          <a:xfrm>
            <a:off x="3996512" y="2388618"/>
            <a:ext cx="4198975" cy="4138731"/>
          </a:xfrm>
          <a:prstGeom prst="rect">
            <a:avLst/>
          </a:prstGeom>
        </p:spPr>
      </p:pic>
    </p:spTree>
    <p:extLst>
      <p:ext uri="{BB962C8B-B14F-4D97-AF65-F5344CB8AC3E}">
        <p14:creationId xmlns:p14="http://schemas.microsoft.com/office/powerpoint/2010/main" val="347101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EFBE-FC03-4B40-8F4E-9EC8204AE4DF}"/>
              </a:ext>
            </a:extLst>
          </p:cNvPr>
          <p:cNvSpPr>
            <a:spLocks noGrp="1"/>
          </p:cNvSpPr>
          <p:nvPr>
            <p:ph type="title"/>
          </p:nvPr>
        </p:nvSpPr>
        <p:spPr/>
        <p:txBody>
          <a:bodyPr/>
          <a:lstStyle/>
          <a:p>
            <a:r>
              <a:rPr lang="en-US" dirty="0"/>
              <a:t>Darkfield images</a:t>
            </a:r>
          </a:p>
        </p:txBody>
      </p:sp>
      <p:sp>
        <p:nvSpPr>
          <p:cNvPr id="4" name="Slide Number Placeholder 3">
            <a:extLst>
              <a:ext uri="{FF2B5EF4-FFF2-40B4-BE49-F238E27FC236}">
                <a16:creationId xmlns:a16="http://schemas.microsoft.com/office/drawing/2014/main" id="{A14CD3A2-A617-43E9-8C6B-804EA65F2D1F}"/>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9" name="TextBox 8">
            <a:extLst>
              <a:ext uri="{FF2B5EF4-FFF2-40B4-BE49-F238E27FC236}">
                <a16:creationId xmlns:a16="http://schemas.microsoft.com/office/drawing/2014/main" id="{E6DAF9BF-EB0E-4097-875D-C691363B2CB7}"/>
              </a:ext>
            </a:extLst>
          </p:cNvPr>
          <p:cNvSpPr txBox="1"/>
          <p:nvPr/>
        </p:nvSpPr>
        <p:spPr>
          <a:xfrm>
            <a:off x="3150753" y="6124380"/>
            <a:ext cx="723275" cy="369332"/>
          </a:xfrm>
          <a:prstGeom prst="rect">
            <a:avLst/>
          </a:prstGeom>
          <a:noFill/>
        </p:spPr>
        <p:txBody>
          <a:bodyPr wrap="none" rtlCol="0">
            <a:spAutoFit/>
          </a:bodyPr>
          <a:lstStyle/>
          <a:p>
            <a:r>
              <a:rPr lang="en-US" dirty="0"/>
              <a:t>0.13s</a:t>
            </a:r>
          </a:p>
        </p:txBody>
      </p:sp>
      <p:sp>
        <p:nvSpPr>
          <p:cNvPr id="12" name="TextBox 11">
            <a:extLst>
              <a:ext uri="{FF2B5EF4-FFF2-40B4-BE49-F238E27FC236}">
                <a16:creationId xmlns:a16="http://schemas.microsoft.com/office/drawing/2014/main" id="{CECBAAA2-9F42-436E-B168-24364C38864F}"/>
              </a:ext>
            </a:extLst>
          </p:cNvPr>
          <p:cNvSpPr txBox="1"/>
          <p:nvPr/>
        </p:nvSpPr>
        <p:spPr>
          <a:xfrm>
            <a:off x="8317970" y="6124380"/>
            <a:ext cx="402674" cy="369332"/>
          </a:xfrm>
          <a:prstGeom prst="rect">
            <a:avLst/>
          </a:prstGeom>
          <a:noFill/>
        </p:spPr>
        <p:txBody>
          <a:bodyPr wrap="none" rtlCol="0">
            <a:spAutoFit/>
          </a:bodyPr>
          <a:lstStyle/>
          <a:p>
            <a:r>
              <a:rPr lang="en-US" dirty="0"/>
              <a:t>2s</a:t>
            </a:r>
          </a:p>
        </p:txBody>
      </p:sp>
      <p:pic>
        <p:nvPicPr>
          <p:cNvPr id="5" name="Picture 4">
            <a:extLst>
              <a:ext uri="{FF2B5EF4-FFF2-40B4-BE49-F238E27FC236}">
                <a16:creationId xmlns:a16="http://schemas.microsoft.com/office/drawing/2014/main" id="{AB45130C-AD09-4D8E-8F45-BFA7BDB3D62A}"/>
              </a:ext>
            </a:extLst>
          </p:cNvPr>
          <p:cNvPicPr>
            <a:picLocks noChangeAspect="1"/>
          </p:cNvPicPr>
          <p:nvPr/>
        </p:nvPicPr>
        <p:blipFill>
          <a:blip r:embed="rId2"/>
          <a:stretch>
            <a:fillRect/>
          </a:stretch>
        </p:blipFill>
        <p:spPr>
          <a:xfrm>
            <a:off x="6369799" y="2533454"/>
            <a:ext cx="4619623" cy="3582165"/>
          </a:xfrm>
          <a:prstGeom prst="rect">
            <a:avLst/>
          </a:prstGeom>
        </p:spPr>
      </p:pic>
      <p:pic>
        <p:nvPicPr>
          <p:cNvPr id="6" name="Picture 5">
            <a:extLst>
              <a:ext uri="{FF2B5EF4-FFF2-40B4-BE49-F238E27FC236}">
                <a16:creationId xmlns:a16="http://schemas.microsoft.com/office/drawing/2014/main" id="{7DF1CCD4-4682-48E9-8FD7-AC7BD558B80F}"/>
              </a:ext>
            </a:extLst>
          </p:cNvPr>
          <p:cNvPicPr>
            <a:picLocks noChangeAspect="1"/>
          </p:cNvPicPr>
          <p:nvPr/>
        </p:nvPicPr>
        <p:blipFill>
          <a:blip r:embed="rId3"/>
          <a:stretch>
            <a:fillRect/>
          </a:stretch>
        </p:blipFill>
        <p:spPr>
          <a:xfrm>
            <a:off x="1124883" y="2533454"/>
            <a:ext cx="4697319" cy="3590926"/>
          </a:xfrm>
          <a:prstGeom prst="rect">
            <a:avLst/>
          </a:prstGeom>
        </p:spPr>
      </p:pic>
    </p:spTree>
    <p:extLst>
      <p:ext uri="{BB962C8B-B14F-4D97-AF65-F5344CB8AC3E}">
        <p14:creationId xmlns:p14="http://schemas.microsoft.com/office/powerpoint/2010/main" val="112288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094B5A5-3C15-429B-B654-BF45CCA07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7" name="Freeform 5">
            <a:extLst>
              <a:ext uri="{FF2B5EF4-FFF2-40B4-BE49-F238E27FC236}">
                <a16:creationId xmlns:a16="http://schemas.microsoft.com/office/drawing/2014/main" id="{F7CB6650-0CD5-440C-806C-AD6D484D9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9" name="Freeform: Shape 28">
            <a:extLst>
              <a:ext uri="{FF2B5EF4-FFF2-40B4-BE49-F238E27FC236}">
                <a16:creationId xmlns:a16="http://schemas.microsoft.com/office/drawing/2014/main" id="{A25B54F5-95D0-406D-8C09-236BC11CF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1" name="Freeform 5">
            <a:extLst>
              <a:ext uri="{FF2B5EF4-FFF2-40B4-BE49-F238E27FC236}">
                <a16:creationId xmlns:a16="http://schemas.microsoft.com/office/drawing/2014/main" id="{8ED8709F-C7C0-4C34-A7CB-1CAC887EB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5DF371CA-60D7-478C-BB37-EF85BA88AC0A}"/>
              </a:ext>
            </a:extLst>
          </p:cNvPr>
          <p:cNvSpPr>
            <a:spLocks noGrp="1"/>
          </p:cNvSpPr>
          <p:nvPr>
            <p:ph type="title"/>
          </p:nvPr>
        </p:nvSpPr>
        <p:spPr>
          <a:xfrm>
            <a:off x="1154955" y="973668"/>
            <a:ext cx="2942210" cy="1020232"/>
          </a:xfrm>
        </p:spPr>
        <p:txBody>
          <a:bodyPr vert="horz" lIns="91440" tIns="45720" rIns="91440" bIns="45720" rtlCol="0" anchor="ctr">
            <a:normAutofit fontScale="90000"/>
          </a:bodyPr>
          <a:lstStyle/>
          <a:p>
            <a:pPr>
              <a:lnSpc>
                <a:spcPct val="90000"/>
              </a:lnSpc>
            </a:pPr>
            <a:r>
              <a:rPr lang="en-US" sz="3300" b="0" i="0" kern="1200" dirty="0">
                <a:solidFill>
                  <a:srgbClr val="FFFFFE"/>
                </a:solidFill>
                <a:latin typeface="+mj-lt"/>
                <a:ea typeface="+mj-ea"/>
                <a:cs typeface="+mj-cs"/>
              </a:rPr>
              <a:t>Clouds over Mountain (2s exposure)</a:t>
            </a:r>
          </a:p>
        </p:txBody>
      </p:sp>
      <p:sp>
        <p:nvSpPr>
          <p:cNvPr id="33" name="Rectangle 32">
            <a:extLst>
              <a:ext uri="{FF2B5EF4-FFF2-40B4-BE49-F238E27FC236}">
                <a16:creationId xmlns:a16="http://schemas.microsoft.com/office/drawing/2014/main" id="{062A8032-6560-4E26-B146-0212F84E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9A85FD92-9CD7-4F35-A124-8BF8FFEE119B}"/>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57F1E4F-1CFF-5643-939E-217C01CDF565}" type="slidenum">
              <a:rPr lang="en-US">
                <a:solidFill>
                  <a:srgbClr val="FFFFFE"/>
                </a:solidFill>
              </a:rPr>
              <a:pPr defTabSz="914400">
                <a:spcAft>
                  <a:spcPts val="600"/>
                </a:spcAft>
              </a:pPr>
              <a:t>8</a:t>
            </a:fld>
            <a:endParaRPr lang="en-US">
              <a:solidFill>
                <a:srgbClr val="FFFFFE"/>
              </a:solidFill>
            </a:endParaRPr>
          </a:p>
        </p:txBody>
      </p:sp>
      <p:sp>
        <p:nvSpPr>
          <p:cNvPr id="9" name="Content Placeholder 2">
            <a:extLst>
              <a:ext uri="{FF2B5EF4-FFF2-40B4-BE49-F238E27FC236}">
                <a16:creationId xmlns:a16="http://schemas.microsoft.com/office/drawing/2014/main" id="{ACE585CD-C5DE-40A6-940B-8E9D7CB3FCB0}"/>
              </a:ext>
            </a:extLst>
          </p:cNvPr>
          <p:cNvSpPr txBox="1">
            <a:spLocks/>
          </p:cNvSpPr>
          <p:nvPr/>
        </p:nvSpPr>
        <p:spPr>
          <a:xfrm>
            <a:off x="1154955" y="2120900"/>
            <a:ext cx="3133726" cy="38989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solidFill>
                  <a:srgbClr val="FFFFFE"/>
                </a:solidFill>
              </a:rPr>
              <a:t>Taken at: 14:02</a:t>
            </a:r>
          </a:p>
          <a:p>
            <a:pPr marL="0" indent="0">
              <a:buNone/>
            </a:pPr>
            <a:endParaRPr lang="en-US" dirty="0">
              <a:solidFill>
                <a:srgbClr val="FFFFFE"/>
              </a:solidFill>
            </a:endParaRPr>
          </a:p>
          <a:p>
            <a:pPr marL="0" indent="0"/>
            <a:endParaRPr lang="en-US" dirty="0">
              <a:solidFill>
                <a:srgbClr val="FFFFFE"/>
              </a:solidFill>
            </a:endParaRPr>
          </a:p>
        </p:txBody>
      </p:sp>
      <p:sp>
        <p:nvSpPr>
          <p:cNvPr id="15" name="TextBox 14">
            <a:extLst>
              <a:ext uri="{FF2B5EF4-FFF2-40B4-BE49-F238E27FC236}">
                <a16:creationId xmlns:a16="http://schemas.microsoft.com/office/drawing/2014/main" id="{B741F69F-2D74-4D20-92B3-ED9C94AC8FF6}"/>
              </a:ext>
            </a:extLst>
          </p:cNvPr>
          <p:cNvSpPr txBox="1"/>
          <p:nvPr/>
        </p:nvSpPr>
        <p:spPr>
          <a:xfrm>
            <a:off x="5795163" y="604336"/>
            <a:ext cx="1353256" cy="369332"/>
          </a:xfrm>
          <a:prstGeom prst="rect">
            <a:avLst/>
          </a:prstGeom>
          <a:noFill/>
        </p:spPr>
        <p:txBody>
          <a:bodyPr wrap="none" rtlCol="0">
            <a:spAutoFit/>
          </a:bodyPr>
          <a:lstStyle/>
          <a:p>
            <a:pPr>
              <a:spcAft>
                <a:spcPts val="600"/>
              </a:spcAft>
            </a:pPr>
            <a:r>
              <a:rPr lang="en-US" dirty="0">
                <a:solidFill>
                  <a:schemeClr val="bg1"/>
                </a:solidFill>
              </a:rPr>
              <a:t>LP = 0 deg</a:t>
            </a:r>
          </a:p>
        </p:txBody>
      </p:sp>
      <p:sp>
        <p:nvSpPr>
          <p:cNvPr id="16" name="TextBox 15">
            <a:extLst>
              <a:ext uri="{FF2B5EF4-FFF2-40B4-BE49-F238E27FC236}">
                <a16:creationId xmlns:a16="http://schemas.microsoft.com/office/drawing/2014/main" id="{5BB70465-DC56-4580-882F-583507F39313}"/>
              </a:ext>
            </a:extLst>
          </p:cNvPr>
          <p:cNvSpPr txBox="1"/>
          <p:nvPr/>
        </p:nvSpPr>
        <p:spPr>
          <a:xfrm>
            <a:off x="9053838" y="611571"/>
            <a:ext cx="1481496" cy="369332"/>
          </a:xfrm>
          <a:prstGeom prst="rect">
            <a:avLst/>
          </a:prstGeom>
          <a:noFill/>
        </p:spPr>
        <p:txBody>
          <a:bodyPr wrap="none" rtlCol="0">
            <a:spAutoFit/>
          </a:bodyPr>
          <a:lstStyle/>
          <a:p>
            <a:pPr>
              <a:spcAft>
                <a:spcPts val="600"/>
              </a:spcAft>
            </a:pPr>
            <a:r>
              <a:rPr lang="en-US" dirty="0">
                <a:solidFill>
                  <a:schemeClr val="bg1"/>
                </a:solidFill>
              </a:rPr>
              <a:t>LP = 90 deg</a:t>
            </a:r>
          </a:p>
        </p:txBody>
      </p:sp>
      <p:sp>
        <p:nvSpPr>
          <p:cNvPr id="17" name="TextBox 16">
            <a:extLst>
              <a:ext uri="{FF2B5EF4-FFF2-40B4-BE49-F238E27FC236}">
                <a16:creationId xmlns:a16="http://schemas.microsoft.com/office/drawing/2014/main" id="{6D3343A0-634D-4DC1-B3F9-6C194B7A70FF}"/>
              </a:ext>
            </a:extLst>
          </p:cNvPr>
          <p:cNvSpPr txBox="1"/>
          <p:nvPr/>
        </p:nvSpPr>
        <p:spPr>
          <a:xfrm>
            <a:off x="5726059" y="6107318"/>
            <a:ext cx="1481496" cy="369332"/>
          </a:xfrm>
          <a:prstGeom prst="rect">
            <a:avLst/>
          </a:prstGeom>
          <a:noFill/>
        </p:spPr>
        <p:txBody>
          <a:bodyPr wrap="none" rtlCol="0">
            <a:spAutoFit/>
          </a:bodyPr>
          <a:lstStyle/>
          <a:p>
            <a:pPr>
              <a:spcAft>
                <a:spcPts val="600"/>
              </a:spcAft>
            </a:pPr>
            <a:r>
              <a:rPr lang="en-US" dirty="0">
                <a:solidFill>
                  <a:schemeClr val="bg1"/>
                </a:solidFill>
              </a:rPr>
              <a:t>LP = 45 deg</a:t>
            </a:r>
          </a:p>
        </p:txBody>
      </p:sp>
      <p:sp>
        <p:nvSpPr>
          <p:cNvPr id="26" name="TextBox 25">
            <a:extLst>
              <a:ext uri="{FF2B5EF4-FFF2-40B4-BE49-F238E27FC236}">
                <a16:creationId xmlns:a16="http://schemas.microsoft.com/office/drawing/2014/main" id="{98FC7C26-3B06-4BC3-9A2B-FD6224888130}"/>
              </a:ext>
            </a:extLst>
          </p:cNvPr>
          <p:cNvSpPr txBox="1"/>
          <p:nvPr/>
        </p:nvSpPr>
        <p:spPr>
          <a:xfrm>
            <a:off x="8986352" y="6057151"/>
            <a:ext cx="1609736" cy="369332"/>
          </a:xfrm>
          <a:prstGeom prst="rect">
            <a:avLst/>
          </a:prstGeom>
          <a:noFill/>
        </p:spPr>
        <p:txBody>
          <a:bodyPr wrap="none" rtlCol="0">
            <a:spAutoFit/>
          </a:bodyPr>
          <a:lstStyle/>
          <a:p>
            <a:pPr>
              <a:spcAft>
                <a:spcPts val="600"/>
              </a:spcAft>
            </a:pPr>
            <a:r>
              <a:rPr lang="en-US" dirty="0">
                <a:solidFill>
                  <a:schemeClr val="bg1"/>
                </a:solidFill>
              </a:rPr>
              <a:t>LP = 135 deg</a:t>
            </a:r>
          </a:p>
        </p:txBody>
      </p:sp>
      <p:pic>
        <p:nvPicPr>
          <p:cNvPr id="21" name="Picture 20">
            <a:extLst>
              <a:ext uri="{FF2B5EF4-FFF2-40B4-BE49-F238E27FC236}">
                <a16:creationId xmlns:a16="http://schemas.microsoft.com/office/drawing/2014/main" id="{C80531D2-DB8B-4259-BFDA-E2BFF2FB3271}"/>
              </a:ext>
            </a:extLst>
          </p:cNvPr>
          <p:cNvPicPr>
            <a:picLocks noChangeAspect="1"/>
          </p:cNvPicPr>
          <p:nvPr/>
        </p:nvPicPr>
        <p:blipFill>
          <a:blip r:embed="rId3"/>
          <a:stretch>
            <a:fillRect/>
          </a:stretch>
        </p:blipFill>
        <p:spPr>
          <a:xfrm>
            <a:off x="1402515" y="4005984"/>
            <a:ext cx="2322805" cy="2160749"/>
          </a:xfrm>
          <a:prstGeom prst="rect">
            <a:avLst/>
          </a:prstGeom>
        </p:spPr>
      </p:pic>
      <p:sp>
        <p:nvSpPr>
          <p:cNvPr id="22" name="Rectangle 21">
            <a:extLst>
              <a:ext uri="{FF2B5EF4-FFF2-40B4-BE49-F238E27FC236}">
                <a16:creationId xmlns:a16="http://schemas.microsoft.com/office/drawing/2014/main" id="{BD0225C7-ECD8-43AD-AFC8-BB5EFB2020F9}"/>
              </a:ext>
            </a:extLst>
          </p:cNvPr>
          <p:cNvSpPr/>
          <p:nvPr/>
        </p:nvSpPr>
        <p:spPr>
          <a:xfrm>
            <a:off x="1912499" y="4711958"/>
            <a:ext cx="485191" cy="438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10B8272-AC62-4B89-9A22-D4A807A9E508}"/>
              </a:ext>
            </a:extLst>
          </p:cNvPr>
          <p:cNvPicPr>
            <a:picLocks noChangeAspect="1"/>
          </p:cNvPicPr>
          <p:nvPr/>
        </p:nvPicPr>
        <p:blipFill>
          <a:blip r:embed="rId4"/>
          <a:stretch>
            <a:fillRect/>
          </a:stretch>
        </p:blipFill>
        <p:spPr>
          <a:xfrm>
            <a:off x="5310288" y="1063417"/>
            <a:ext cx="2814809" cy="2281792"/>
          </a:xfrm>
          <a:prstGeom prst="rect">
            <a:avLst/>
          </a:prstGeom>
        </p:spPr>
      </p:pic>
      <p:pic>
        <p:nvPicPr>
          <p:cNvPr id="5" name="Picture 4">
            <a:extLst>
              <a:ext uri="{FF2B5EF4-FFF2-40B4-BE49-F238E27FC236}">
                <a16:creationId xmlns:a16="http://schemas.microsoft.com/office/drawing/2014/main" id="{6248308F-C04C-480C-9DA1-58EA07369B29}"/>
              </a:ext>
            </a:extLst>
          </p:cNvPr>
          <p:cNvPicPr>
            <a:picLocks noChangeAspect="1"/>
          </p:cNvPicPr>
          <p:nvPr/>
        </p:nvPicPr>
        <p:blipFill>
          <a:blip r:embed="rId5"/>
          <a:stretch>
            <a:fillRect/>
          </a:stretch>
        </p:blipFill>
        <p:spPr>
          <a:xfrm>
            <a:off x="8292425" y="1063416"/>
            <a:ext cx="2796083" cy="2281793"/>
          </a:xfrm>
          <a:prstGeom prst="rect">
            <a:avLst/>
          </a:prstGeom>
        </p:spPr>
      </p:pic>
      <p:pic>
        <p:nvPicPr>
          <p:cNvPr id="7" name="Picture 6">
            <a:extLst>
              <a:ext uri="{FF2B5EF4-FFF2-40B4-BE49-F238E27FC236}">
                <a16:creationId xmlns:a16="http://schemas.microsoft.com/office/drawing/2014/main" id="{45CA4399-7DB2-43A0-A3AB-B35E5697CD70}"/>
              </a:ext>
            </a:extLst>
          </p:cNvPr>
          <p:cNvPicPr>
            <a:picLocks noChangeAspect="1"/>
          </p:cNvPicPr>
          <p:nvPr/>
        </p:nvPicPr>
        <p:blipFill>
          <a:blip r:embed="rId6"/>
          <a:stretch>
            <a:fillRect/>
          </a:stretch>
        </p:blipFill>
        <p:spPr>
          <a:xfrm>
            <a:off x="5310288" y="3512792"/>
            <a:ext cx="2814809" cy="2281792"/>
          </a:xfrm>
          <a:prstGeom prst="rect">
            <a:avLst/>
          </a:prstGeom>
        </p:spPr>
      </p:pic>
      <p:pic>
        <p:nvPicPr>
          <p:cNvPr id="8" name="Picture 7">
            <a:extLst>
              <a:ext uri="{FF2B5EF4-FFF2-40B4-BE49-F238E27FC236}">
                <a16:creationId xmlns:a16="http://schemas.microsoft.com/office/drawing/2014/main" id="{3973BB9D-BB6E-4808-AA1E-E95098126272}"/>
              </a:ext>
            </a:extLst>
          </p:cNvPr>
          <p:cNvPicPr>
            <a:picLocks noChangeAspect="1"/>
          </p:cNvPicPr>
          <p:nvPr/>
        </p:nvPicPr>
        <p:blipFill>
          <a:blip r:embed="rId7"/>
          <a:stretch>
            <a:fillRect/>
          </a:stretch>
        </p:blipFill>
        <p:spPr>
          <a:xfrm>
            <a:off x="8292425" y="3512793"/>
            <a:ext cx="2796083" cy="2281792"/>
          </a:xfrm>
          <a:prstGeom prst="rect">
            <a:avLst/>
          </a:prstGeom>
        </p:spPr>
      </p:pic>
    </p:spTree>
    <p:extLst>
      <p:ext uri="{BB962C8B-B14F-4D97-AF65-F5344CB8AC3E}">
        <p14:creationId xmlns:p14="http://schemas.microsoft.com/office/powerpoint/2010/main" val="8926295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6838-ABE2-4F52-806F-5BE262F62149}"/>
              </a:ext>
            </a:extLst>
          </p:cNvPr>
          <p:cNvSpPr>
            <a:spLocks noGrp="1"/>
          </p:cNvSpPr>
          <p:nvPr>
            <p:ph type="title"/>
          </p:nvPr>
        </p:nvSpPr>
        <p:spPr/>
        <p:txBody>
          <a:bodyPr/>
          <a:lstStyle/>
          <a:p>
            <a:r>
              <a:rPr lang="en-US" dirty="0"/>
              <a:t>Normalized Stokes</a:t>
            </a:r>
          </a:p>
        </p:txBody>
      </p:sp>
      <p:sp>
        <p:nvSpPr>
          <p:cNvPr id="4" name="Slide Number Placeholder 3">
            <a:extLst>
              <a:ext uri="{FF2B5EF4-FFF2-40B4-BE49-F238E27FC236}">
                <a16:creationId xmlns:a16="http://schemas.microsoft.com/office/drawing/2014/main" id="{D921406C-2B85-460B-B163-7690CC87D828}"/>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9" name="TextBox 8">
            <a:extLst>
              <a:ext uri="{FF2B5EF4-FFF2-40B4-BE49-F238E27FC236}">
                <a16:creationId xmlns:a16="http://schemas.microsoft.com/office/drawing/2014/main" id="{229F2EB2-C5EE-448C-B35E-C9B273753E78}"/>
              </a:ext>
            </a:extLst>
          </p:cNvPr>
          <p:cNvSpPr txBox="1"/>
          <p:nvPr/>
        </p:nvSpPr>
        <p:spPr>
          <a:xfrm>
            <a:off x="2790357" y="6103055"/>
            <a:ext cx="1258678" cy="369332"/>
          </a:xfrm>
          <a:prstGeom prst="rect">
            <a:avLst/>
          </a:prstGeom>
          <a:noFill/>
        </p:spPr>
        <p:txBody>
          <a:bodyPr wrap="none" rtlCol="0">
            <a:spAutoFit/>
          </a:bodyPr>
          <a:lstStyle/>
          <a:p>
            <a:r>
              <a:rPr lang="en-US" dirty="0"/>
              <a:t>S</a:t>
            </a:r>
            <a:r>
              <a:rPr lang="en-US" sz="1100" dirty="0"/>
              <a:t>1</a:t>
            </a:r>
            <a:r>
              <a:rPr lang="en-US" dirty="0"/>
              <a:t> / S</a:t>
            </a:r>
            <a:r>
              <a:rPr lang="en-US" sz="1100" dirty="0"/>
              <a:t>0</a:t>
            </a:r>
            <a:r>
              <a:rPr lang="en-US" dirty="0"/>
              <a:t> = s</a:t>
            </a:r>
            <a:r>
              <a:rPr lang="en-US" sz="1050" dirty="0"/>
              <a:t>1</a:t>
            </a:r>
            <a:endParaRPr lang="en-US" dirty="0"/>
          </a:p>
        </p:txBody>
      </p:sp>
      <p:sp>
        <p:nvSpPr>
          <p:cNvPr id="10" name="TextBox 9">
            <a:extLst>
              <a:ext uri="{FF2B5EF4-FFF2-40B4-BE49-F238E27FC236}">
                <a16:creationId xmlns:a16="http://schemas.microsoft.com/office/drawing/2014/main" id="{56917C2F-494D-420F-920B-95179CCAFE65}"/>
              </a:ext>
            </a:extLst>
          </p:cNvPr>
          <p:cNvSpPr txBox="1"/>
          <p:nvPr/>
        </p:nvSpPr>
        <p:spPr>
          <a:xfrm>
            <a:off x="7988049" y="6103055"/>
            <a:ext cx="1271502" cy="369332"/>
          </a:xfrm>
          <a:prstGeom prst="rect">
            <a:avLst/>
          </a:prstGeom>
          <a:noFill/>
        </p:spPr>
        <p:txBody>
          <a:bodyPr wrap="none" rtlCol="0">
            <a:spAutoFit/>
          </a:bodyPr>
          <a:lstStyle/>
          <a:p>
            <a:r>
              <a:rPr lang="en-US" dirty="0"/>
              <a:t>S</a:t>
            </a:r>
            <a:r>
              <a:rPr lang="en-US" sz="1050" dirty="0"/>
              <a:t>2</a:t>
            </a:r>
            <a:r>
              <a:rPr lang="en-US" dirty="0"/>
              <a:t> / S</a:t>
            </a:r>
            <a:r>
              <a:rPr lang="en-US" sz="1050" dirty="0"/>
              <a:t>0</a:t>
            </a:r>
            <a:r>
              <a:rPr lang="en-US" dirty="0"/>
              <a:t> = s</a:t>
            </a:r>
            <a:r>
              <a:rPr lang="en-US" sz="1050" dirty="0"/>
              <a:t>2</a:t>
            </a:r>
            <a:endParaRPr lang="en-US" dirty="0"/>
          </a:p>
        </p:txBody>
      </p:sp>
      <p:pic>
        <p:nvPicPr>
          <p:cNvPr id="3" name="Picture 2">
            <a:extLst>
              <a:ext uri="{FF2B5EF4-FFF2-40B4-BE49-F238E27FC236}">
                <a16:creationId xmlns:a16="http://schemas.microsoft.com/office/drawing/2014/main" id="{7D20C9B3-282C-471A-9BAB-4800B4283168}"/>
              </a:ext>
            </a:extLst>
          </p:cNvPr>
          <p:cNvPicPr>
            <a:picLocks noChangeAspect="1"/>
          </p:cNvPicPr>
          <p:nvPr/>
        </p:nvPicPr>
        <p:blipFill>
          <a:blip r:embed="rId2"/>
          <a:stretch>
            <a:fillRect/>
          </a:stretch>
        </p:blipFill>
        <p:spPr>
          <a:xfrm>
            <a:off x="1147983" y="2388385"/>
            <a:ext cx="4543425" cy="3600450"/>
          </a:xfrm>
          <a:prstGeom prst="rect">
            <a:avLst/>
          </a:prstGeom>
        </p:spPr>
      </p:pic>
      <p:pic>
        <p:nvPicPr>
          <p:cNvPr id="5" name="Picture 4">
            <a:extLst>
              <a:ext uri="{FF2B5EF4-FFF2-40B4-BE49-F238E27FC236}">
                <a16:creationId xmlns:a16="http://schemas.microsoft.com/office/drawing/2014/main" id="{83BACBFB-6D95-4AEB-914D-C62E4C7C47F8}"/>
              </a:ext>
            </a:extLst>
          </p:cNvPr>
          <p:cNvPicPr>
            <a:picLocks noChangeAspect="1"/>
          </p:cNvPicPr>
          <p:nvPr/>
        </p:nvPicPr>
        <p:blipFill>
          <a:blip r:embed="rId3"/>
          <a:stretch>
            <a:fillRect/>
          </a:stretch>
        </p:blipFill>
        <p:spPr>
          <a:xfrm>
            <a:off x="6500594" y="2388385"/>
            <a:ext cx="4663998" cy="3600450"/>
          </a:xfrm>
          <a:prstGeom prst="rect">
            <a:avLst/>
          </a:prstGeom>
        </p:spPr>
      </p:pic>
    </p:spTree>
    <p:extLst>
      <p:ext uri="{BB962C8B-B14F-4D97-AF65-F5344CB8AC3E}">
        <p14:creationId xmlns:p14="http://schemas.microsoft.com/office/powerpoint/2010/main" val="264645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573</Words>
  <Application>Microsoft Office PowerPoint</Application>
  <PresentationFormat>Widescreen</PresentationFormat>
  <Paragraphs>134</Paragraphs>
  <Slides>20</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Cambria Math</vt:lpstr>
      <vt:lpstr>Century Gothic</vt:lpstr>
      <vt:lpstr>Wingdings 3</vt:lpstr>
      <vt:lpstr>Ion Boardroom</vt:lpstr>
      <vt:lpstr>Update  UV Stokes Imaging Polarimeter (ULTRASIP)</vt:lpstr>
      <vt:lpstr>Current Progress</vt:lpstr>
      <vt:lpstr>ULTRASIP program</vt:lpstr>
      <vt:lpstr>New Ultra BB LP</vt:lpstr>
      <vt:lpstr>Measurement Images</vt:lpstr>
      <vt:lpstr>Sun location</vt:lpstr>
      <vt:lpstr>Darkfield images</vt:lpstr>
      <vt:lpstr>Clouds over Mountain (2s exposure)</vt:lpstr>
      <vt:lpstr>Normalized Stokes</vt:lpstr>
      <vt:lpstr>DoLP and AoLP</vt:lpstr>
      <vt:lpstr>Spotty Clouds</vt:lpstr>
      <vt:lpstr>Normalized Stokes</vt:lpstr>
      <vt:lpstr>DoLP and AoLP</vt:lpstr>
      <vt:lpstr>Southern Stadium Clouds</vt:lpstr>
      <vt:lpstr>Normalized Stokes</vt:lpstr>
      <vt:lpstr>DoLP and AoLP</vt:lpstr>
      <vt:lpstr>Light-bar leakage Source</vt:lpstr>
      <vt:lpstr>Different colormap?</vt:lpstr>
      <vt:lpstr>Different colormap?</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  UV Stokes Imaging Polarimeter (ULTRASIP)</dc:title>
  <dc:creator>Heath, James - (heathjam)</dc:creator>
  <cp:lastModifiedBy>Heath, James - (heathjam)</cp:lastModifiedBy>
  <cp:revision>29</cp:revision>
  <dcterms:created xsi:type="dcterms:W3CDTF">2021-01-14T15:52:55Z</dcterms:created>
  <dcterms:modified xsi:type="dcterms:W3CDTF">2021-01-25T23:21:02Z</dcterms:modified>
</cp:coreProperties>
</file>